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44" r:id="rId3"/>
    <p:sldId id="360" r:id="rId4"/>
    <p:sldId id="361" r:id="rId5"/>
    <p:sldId id="362" r:id="rId6"/>
    <p:sldId id="264" r:id="rId7"/>
    <p:sldId id="287" r:id="rId8"/>
    <p:sldId id="284" r:id="rId9"/>
    <p:sldId id="365" r:id="rId10"/>
    <p:sldId id="285" r:id="rId11"/>
    <p:sldId id="364" r:id="rId12"/>
    <p:sldId id="368" r:id="rId13"/>
    <p:sldId id="288" r:id="rId14"/>
    <p:sldId id="367" r:id="rId15"/>
    <p:sldId id="286" r:id="rId16"/>
    <p:sldId id="289" r:id="rId17"/>
    <p:sldId id="290" r:id="rId18"/>
    <p:sldId id="291" r:id="rId19"/>
    <p:sldId id="369"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B9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390D-DC9F-3C22-0E32-8B52AA6E3A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EE7C7E-8FBB-91D4-1665-9636406680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310071-4269-D8A3-0C17-E363A97FC919}"/>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5" name="Footer Placeholder 4">
            <a:extLst>
              <a:ext uri="{FF2B5EF4-FFF2-40B4-BE49-F238E27FC236}">
                <a16:creationId xmlns:a16="http://schemas.microsoft.com/office/drawing/2014/main" id="{8B19462C-EAA3-3AA3-5C2A-59D72D7EB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31E4D-72CF-6AF8-F6EF-9DF99B39BBCD}"/>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276512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5CB6-8853-31F1-F26D-AC4A5751AE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310C04-E304-3171-32E3-D277500C93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E4C13-6EFB-6EFE-CF67-9D492E737A77}"/>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5" name="Footer Placeholder 4">
            <a:extLst>
              <a:ext uri="{FF2B5EF4-FFF2-40B4-BE49-F238E27FC236}">
                <a16:creationId xmlns:a16="http://schemas.microsoft.com/office/drawing/2014/main" id="{A3EC05DB-C4DA-2791-D490-99A3207BB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2E601-3386-48C4-D312-2770D8BF28A1}"/>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107137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D8988-1DCE-B462-C228-C2429BAE28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17EDD8-112C-A26D-AD08-E8B53E9BF2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F260D-00CE-8BCC-40D8-1F429C19FF9E}"/>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5" name="Footer Placeholder 4">
            <a:extLst>
              <a:ext uri="{FF2B5EF4-FFF2-40B4-BE49-F238E27FC236}">
                <a16:creationId xmlns:a16="http://schemas.microsoft.com/office/drawing/2014/main" id="{4A822DA9-D82B-1572-0EA9-1F5B4F32A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930AB-265A-4D72-1DA9-550F466096B9}"/>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37177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42BF-4C1B-2660-25C0-EF9E6350CA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DF206-707D-1973-3511-088AB54FC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417BD2-4B01-AB1E-0274-534B0F8ECB35}"/>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5" name="Footer Placeholder 4">
            <a:extLst>
              <a:ext uri="{FF2B5EF4-FFF2-40B4-BE49-F238E27FC236}">
                <a16:creationId xmlns:a16="http://schemas.microsoft.com/office/drawing/2014/main" id="{FF21801D-191B-5528-876A-F47F27332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48CA8-4B0C-2BD9-D491-EE8EB07FED14}"/>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333333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0143-6339-9198-176F-03CEF423E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45A8C-8406-9486-2E8B-E5CD577D6A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424C5-77FF-F1B3-8FD1-E29D26EFA2ED}"/>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5" name="Footer Placeholder 4">
            <a:extLst>
              <a:ext uri="{FF2B5EF4-FFF2-40B4-BE49-F238E27FC236}">
                <a16:creationId xmlns:a16="http://schemas.microsoft.com/office/drawing/2014/main" id="{8ABBEDD6-A26E-C819-873D-290E93487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29FE-3BEE-A1E6-2A0B-9C730A0D97E7}"/>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1881550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1410-84DE-4561-4132-506D1DF16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235617-370B-B3B8-8F70-8974E97FC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D83C94-721C-CE94-775F-C38FC8328551}"/>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5" name="Footer Placeholder 4">
            <a:extLst>
              <a:ext uri="{FF2B5EF4-FFF2-40B4-BE49-F238E27FC236}">
                <a16:creationId xmlns:a16="http://schemas.microsoft.com/office/drawing/2014/main" id="{E6CA0182-A7EF-ABD6-BD44-EECC602CD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D8833-5824-B9A2-7C7E-53A6FAFB7D52}"/>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256298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C6BE-DE64-E695-9D26-D1B44296C1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A5F4B-674D-8504-AC0F-8D23DFB085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22A18-D46A-C4E2-6F5B-E085346209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90F36B-A1FD-6490-824D-0197B7F50B0C}"/>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6" name="Footer Placeholder 5">
            <a:extLst>
              <a:ext uri="{FF2B5EF4-FFF2-40B4-BE49-F238E27FC236}">
                <a16:creationId xmlns:a16="http://schemas.microsoft.com/office/drawing/2014/main" id="{4A870425-798B-DDD3-739B-78220BECB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DECC7-9E2D-06A8-A8E9-682CE65FBCE3}"/>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1454380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231E-B047-27F6-0CE3-B766440733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01A155-027A-F537-7597-B23EDABAE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946CF-30A8-9505-1DBC-3D40C8578F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D2889F-1CF8-B2F9-BB0D-57355D169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2D9B2-0D5B-4D33-1377-A1CE9388BD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F6AF5E-A758-A6EC-9AC5-B2EB15FE9CF6}"/>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8" name="Footer Placeholder 7">
            <a:extLst>
              <a:ext uri="{FF2B5EF4-FFF2-40B4-BE49-F238E27FC236}">
                <a16:creationId xmlns:a16="http://schemas.microsoft.com/office/drawing/2014/main" id="{229CEDB8-C156-0613-0B3D-B6CC7BD4D9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9B94E1-2B41-718A-8452-3A9E7071E28A}"/>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195683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AB5F-C21D-1E94-91DD-6A28B8F232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879E9B-9888-EABE-DC80-D30B52061A74}"/>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4" name="Footer Placeholder 3">
            <a:extLst>
              <a:ext uri="{FF2B5EF4-FFF2-40B4-BE49-F238E27FC236}">
                <a16:creationId xmlns:a16="http://schemas.microsoft.com/office/drawing/2014/main" id="{FCC3373E-97A2-1D3C-17E8-597F3C986A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A861CF-5D53-2046-1CF5-CBEBF1852910}"/>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1913107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A3345-B23F-B3E1-8C7F-73CB057A2553}"/>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3" name="Footer Placeholder 2">
            <a:extLst>
              <a:ext uri="{FF2B5EF4-FFF2-40B4-BE49-F238E27FC236}">
                <a16:creationId xmlns:a16="http://schemas.microsoft.com/office/drawing/2014/main" id="{0AD065E4-3A4F-320D-BA26-D0207D2AC0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31A3D0-9192-4419-3A85-BFAE012F299A}"/>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2054484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55B7-F863-8DB5-1323-22C9765842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6CABDA-6FAD-93A7-AE99-89A873F24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097E6-3533-6269-9F10-2F626BCF7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1FC36-6697-C08A-6339-8FF7C481205A}"/>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6" name="Footer Placeholder 5">
            <a:extLst>
              <a:ext uri="{FF2B5EF4-FFF2-40B4-BE49-F238E27FC236}">
                <a16:creationId xmlns:a16="http://schemas.microsoft.com/office/drawing/2014/main" id="{9FFC2A45-D6FE-CD8B-127E-323C02312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B53B8-4249-8ADE-B38A-EC53B64DEFDF}"/>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195827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539F-3193-D5E0-F0F4-B8DF717B3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596EE-61D4-BE8A-49CB-228EE6639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17A94-9038-CB08-0A49-84E6A47D9D22}"/>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5" name="Footer Placeholder 4">
            <a:extLst>
              <a:ext uri="{FF2B5EF4-FFF2-40B4-BE49-F238E27FC236}">
                <a16:creationId xmlns:a16="http://schemas.microsoft.com/office/drawing/2014/main" id="{ECFF5A11-FB3A-825B-AD45-F510FD21A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66D28-52A2-022B-2FA5-5BB3A8EED3CD}"/>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3925970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AFF5-AFCB-765A-BEEA-AEEC6296F2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2917F3-D913-A3D6-05F3-C2C061C99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8B43EE-5035-88C1-199E-EBA05A5A8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4990D-C37B-36B6-3ED6-31C462197EE1}"/>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6" name="Footer Placeholder 5">
            <a:extLst>
              <a:ext uri="{FF2B5EF4-FFF2-40B4-BE49-F238E27FC236}">
                <a16:creationId xmlns:a16="http://schemas.microsoft.com/office/drawing/2014/main" id="{EEF8DF9F-A42A-7CC2-A215-A4258BFE7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858DE-8816-687A-0EE1-B3D7F73ED6EC}"/>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2914650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647D-EF46-2F17-14D2-A06EF9B7F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98E23-809A-B3BB-11D5-4B31C1E81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29800-FEF4-1BF8-B672-A0DA44AAF40D}"/>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5" name="Footer Placeholder 4">
            <a:extLst>
              <a:ext uri="{FF2B5EF4-FFF2-40B4-BE49-F238E27FC236}">
                <a16:creationId xmlns:a16="http://schemas.microsoft.com/office/drawing/2014/main" id="{15BEF5FD-1EC0-EC6B-E37C-3597198BC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F072D-3EC9-885D-FDC5-CB86758AD1B8}"/>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130538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6D9A-B379-D4D9-5B81-C1712EE999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CADBEE-75F2-28AB-55C4-DE3DC085D6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A306B-555A-9570-D677-A350DA66BD0C}"/>
              </a:ext>
            </a:extLst>
          </p:cNvPr>
          <p:cNvSpPr>
            <a:spLocks noGrp="1"/>
          </p:cNvSpPr>
          <p:nvPr>
            <p:ph type="dt" sz="half" idx="10"/>
          </p:nvPr>
        </p:nvSpPr>
        <p:spPr/>
        <p:txBody>
          <a:bodyPr/>
          <a:lstStyle/>
          <a:p>
            <a:fld id="{D427AC48-ECC8-40F6-A55A-BC5E02D964A0}" type="datetimeFigureOut">
              <a:rPr lang="en-US" smtClean="0"/>
              <a:t>6/26/2024</a:t>
            </a:fld>
            <a:endParaRPr lang="en-US"/>
          </a:p>
        </p:txBody>
      </p:sp>
      <p:sp>
        <p:nvSpPr>
          <p:cNvPr id="5" name="Footer Placeholder 4">
            <a:extLst>
              <a:ext uri="{FF2B5EF4-FFF2-40B4-BE49-F238E27FC236}">
                <a16:creationId xmlns:a16="http://schemas.microsoft.com/office/drawing/2014/main" id="{BEA61252-51AD-4596-3FB9-8167F68AA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B07E3-46FA-2DCC-F3EA-08202B649569}"/>
              </a:ext>
            </a:extLst>
          </p:cNvPr>
          <p:cNvSpPr>
            <a:spLocks noGrp="1"/>
          </p:cNvSpPr>
          <p:nvPr>
            <p:ph type="sldNum" sz="quarter" idx="12"/>
          </p:nvPr>
        </p:nvSpPr>
        <p:spPr/>
        <p:txBody>
          <a:bodyPr/>
          <a:lstStyle/>
          <a:p>
            <a:fld id="{B57AD815-1A03-4B8B-8721-9803F449055D}" type="slidenum">
              <a:rPr lang="en-US" smtClean="0"/>
              <a:t>‹#›</a:t>
            </a:fld>
            <a:endParaRPr lang="en-US"/>
          </a:p>
        </p:txBody>
      </p:sp>
    </p:spTree>
    <p:extLst>
      <p:ext uri="{BB962C8B-B14F-4D97-AF65-F5344CB8AC3E}">
        <p14:creationId xmlns:p14="http://schemas.microsoft.com/office/powerpoint/2010/main" val="397459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39070-6861-6218-77DE-F039DF1CE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B083CE-F015-D6EB-FC28-7B48CEB12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44BAE5-4602-5DD2-1F03-E08B8F622C15}"/>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5" name="Footer Placeholder 4">
            <a:extLst>
              <a:ext uri="{FF2B5EF4-FFF2-40B4-BE49-F238E27FC236}">
                <a16:creationId xmlns:a16="http://schemas.microsoft.com/office/drawing/2014/main" id="{E71114D5-E318-C61A-40E6-F58392D2D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4BE46-D3C4-3F00-D8A5-E822444637C6}"/>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88455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C6F1-D525-B1B9-5E39-DEF3A08F7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36B2F7-52AC-4DF1-6ADC-B08D8FFEE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6F1452-2AFC-9682-3ED8-7E356AA25E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4A699D-A916-6A74-5ABE-345C4D35A694}"/>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6" name="Footer Placeholder 5">
            <a:extLst>
              <a:ext uri="{FF2B5EF4-FFF2-40B4-BE49-F238E27FC236}">
                <a16:creationId xmlns:a16="http://schemas.microsoft.com/office/drawing/2014/main" id="{50CE4A5A-DED6-10C2-21D1-C591830462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244BE-6B9B-B37D-A6F0-C212981DC233}"/>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217953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D227-D207-11FD-F03B-8FAAD30A52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DC4BAA-4D20-337B-289F-8B63CE01D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7E82F-562B-8C86-4D81-CF3F78613E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3C3B10-4C09-F05B-AD78-60359838DC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3C407D-CAED-1932-0C21-EE1A21C76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47A9B2-3889-1C8B-DD41-A1DC3124B440}"/>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8" name="Footer Placeholder 7">
            <a:extLst>
              <a:ext uri="{FF2B5EF4-FFF2-40B4-BE49-F238E27FC236}">
                <a16:creationId xmlns:a16="http://schemas.microsoft.com/office/drawing/2014/main" id="{5627305C-088F-3D9C-7D41-50DFCD143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8345B4-E81C-75E7-ACC9-F8FF48D15E5A}"/>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153960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5C17-3EB4-3102-F9A9-BD4D451954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433BF0-5754-1FF5-73CA-242B092099C7}"/>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4" name="Footer Placeholder 3">
            <a:extLst>
              <a:ext uri="{FF2B5EF4-FFF2-40B4-BE49-F238E27FC236}">
                <a16:creationId xmlns:a16="http://schemas.microsoft.com/office/drawing/2014/main" id="{8B8BEDDF-E49B-78B6-948C-262F7E33B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C57A86-1436-EC8D-D66D-65F126570FCA}"/>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378144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624849-F7C3-E043-3238-A72AFDDEA5C4}"/>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3" name="Footer Placeholder 2">
            <a:extLst>
              <a:ext uri="{FF2B5EF4-FFF2-40B4-BE49-F238E27FC236}">
                <a16:creationId xmlns:a16="http://schemas.microsoft.com/office/drawing/2014/main" id="{068AEE4D-7CF7-6EBD-67B1-E471774472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02A93F-5705-9BAB-4D94-ED1846142284}"/>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419069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E645-5924-4DF8-B3CB-C884D05B2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AE7493-E890-8EF8-87BF-886E2430C4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9F2E2-73CD-5CBA-EF0F-F6F274448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8C349-2353-09BD-63D8-929340B9104E}"/>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6" name="Footer Placeholder 5">
            <a:extLst>
              <a:ext uri="{FF2B5EF4-FFF2-40B4-BE49-F238E27FC236}">
                <a16:creationId xmlns:a16="http://schemas.microsoft.com/office/drawing/2014/main" id="{CCB71972-C4F8-12B6-EE7A-CBB0E3E18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C9FB6-978D-FBA5-C64A-66F93FDF6541}"/>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55019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E411-FB3F-D07D-842C-52A4C14F64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489165-EAEA-4219-1FCC-12E3015FB6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B50BA6-7327-EC0E-C6E6-55265B3CE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8435D-1C05-F67E-8576-2B8916150F51}"/>
              </a:ext>
            </a:extLst>
          </p:cNvPr>
          <p:cNvSpPr>
            <a:spLocks noGrp="1"/>
          </p:cNvSpPr>
          <p:nvPr>
            <p:ph type="dt" sz="half" idx="10"/>
          </p:nvPr>
        </p:nvSpPr>
        <p:spPr/>
        <p:txBody>
          <a:bodyPr/>
          <a:lstStyle/>
          <a:p>
            <a:fld id="{B3B8433B-C1BF-42B8-ADDF-54002214802F}" type="datetimeFigureOut">
              <a:rPr lang="en-US" smtClean="0"/>
              <a:t>6/26/2024</a:t>
            </a:fld>
            <a:endParaRPr lang="en-US"/>
          </a:p>
        </p:txBody>
      </p:sp>
      <p:sp>
        <p:nvSpPr>
          <p:cNvPr id="6" name="Footer Placeholder 5">
            <a:extLst>
              <a:ext uri="{FF2B5EF4-FFF2-40B4-BE49-F238E27FC236}">
                <a16:creationId xmlns:a16="http://schemas.microsoft.com/office/drawing/2014/main" id="{7F9288EA-8916-F8BA-F0D0-0C532F3B7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D4264-6E85-5E0B-2B32-73CA0DF1482D}"/>
              </a:ext>
            </a:extLst>
          </p:cNvPr>
          <p:cNvSpPr>
            <a:spLocks noGrp="1"/>
          </p:cNvSpPr>
          <p:nvPr>
            <p:ph type="sldNum" sz="quarter" idx="12"/>
          </p:nvPr>
        </p:nvSpPr>
        <p:spPr/>
        <p:txBody>
          <a:bodyPr/>
          <a:lstStyle/>
          <a:p>
            <a:fld id="{CD0812AB-8B31-4948-8026-9F957551384F}" type="slidenum">
              <a:rPr lang="en-US" smtClean="0"/>
              <a:t>‹#›</a:t>
            </a:fld>
            <a:endParaRPr lang="en-US"/>
          </a:p>
        </p:txBody>
      </p:sp>
    </p:spTree>
    <p:extLst>
      <p:ext uri="{BB962C8B-B14F-4D97-AF65-F5344CB8AC3E}">
        <p14:creationId xmlns:p14="http://schemas.microsoft.com/office/powerpoint/2010/main" val="375581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FA826-605D-5C73-168D-6F8ECFABF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3B5BD5-587C-A01A-0E34-10794EAE7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9BD3B-5274-89A7-781E-54802998EC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8433B-C1BF-42B8-ADDF-54002214802F}" type="datetimeFigureOut">
              <a:rPr lang="en-US" smtClean="0"/>
              <a:t>6/26/2024</a:t>
            </a:fld>
            <a:endParaRPr lang="en-US"/>
          </a:p>
        </p:txBody>
      </p:sp>
      <p:sp>
        <p:nvSpPr>
          <p:cNvPr id="5" name="Footer Placeholder 4">
            <a:extLst>
              <a:ext uri="{FF2B5EF4-FFF2-40B4-BE49-F238E27FC236}">
                <a16:creationId xmlns:a16="http://schemas.microsoft.com/office/drawing/2014/main" id="{C5F73844-000C-3A8D-352E-20AE2DDA3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3C0FC9-8B39-3A13-1588-B5661E0099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812AB-8B31-4948-8026-9F957551384F}" type="slidenum">
              <a:rPr lang="en-US" smtClean="0"/>
              <a:t>‹#›</a:t>
            </a:fld>
            <a:endParaRPr lang="en-US"/>
          </a:p>
        </p:txBody>
      </p:sp>
    </p:spTree>
    <p:extLst>
      <p:ext uri="{BB962C8B-B14F-4D97-AF65-F5344CB8AC3E}">
        <p14:creationId xmlns:p14="http://schemas.microsoft.com/office/powerpoint/2010/main" val="2480883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3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3A6E34-151E-3F6F-4714-62F8E71F3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69F586-8D28-64AD-8980-B19FA4A56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4A79C-7517-0155-7E1D-42A5A212A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7AC48-ECC8-40F6-A55A-BC5E02D964A0}" type="datetimeFigureOut">
              <a:rPr lang="en-US" smtClean="0"/>
              <a:t>6/26/2024</a:t>
            </a:fld>
            <a:endParaRPr lang="en-US"/>
          </a:p>
        </p:txBody>
      </p:sp>
      <p:sp>
        <p:nvSpPr>
          <p:cNvPr id="5" name="Footer Placeholder 4">
            <a:extLst>
              <a:ext uri="{FF2B5EF4-FFF2-40B4-BE49-F238E27FC236}">
                <a16:creationId xmlns:a16="http://schemas.microsoft.com/office/drawing/2014/main" id="{9BD8FD05-11F8-9102-1341-9A9CD4E9C7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FA9152-B50A-1064-CBE8-74EDCBF5B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AD815-1A03-4B8B-8721-9803F449055D}" type="slidenum">
              <a:rPr lang="en-US" smtClean="0"/>
              <a:t>‹#›</a:t>
            </a:fld>
            <a:endParaRPr lang="en-US"/>
          </a:p>
        </p:txBody>
      </p:sp>
    </p:spTree>
    <p:extLst>
      <p:ext uri="{BB962C8B-B14F-4D97-AF65-F5344CB8AC3E}">
        <p14:creationId xmlns:p14="http://schemas.microsoft.com/office/powerpoint/2010/main" val="581407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fdn.ir/190221" TargetMode="Externa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41EDA6-2EC1-A0DE-0205-488D79CEE8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p:spPr>
      </p:pic>
      <p:sp>
        <p:nvSpPr>
          <p:cNvPr id="5" name="Rectangle 4">
            <a:extLst>
              <a:ext uri="{FF2B5EF4-FFF2-40B4-BE49-F238E27FC236}">
                <a16:creationId xmlns:a16="http://schemas.microsoft.com/office/drawing/2014/main" id="{4A15C3A9-AC1E-7D1A-8B14-DE23E3B9108B}"/>
              </a:ext>
            </a:extLst>
          </p:cNvPr>
          <p:cNvSpPr/>
          <p:nvPr/>
        </p:nvSpPr>
        <p:spPr>
          <a:xfrm>
            <a:off x="3358734" y="5763569"/>
            <a:ext cx="5501826" cy="757900"/>
          </a:xfrm>
          <a:prstGeom prst="rect">
            <a:avLst/>
          </a:prstGeom>
        </p:spPr>
        <p:txBody>
          <a:bodyPr wrap="non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2BA599"/>
                </a:solidFill>
                <a:effectLst>
                  <a:outerShdw blurRad="38100" dist="38100" dir="2700000" algn="tl">
                    <a:srgbClr val="000000">
                      <a:alpha val="43137"/>
                    </a:srgbClr>
                  </a:outerShdw>
                </a:effectLst>
                <a:uLnTx/>
                <a:uFillTx/>
                <a:latin typeface="Calibri" panose="020F0502020204030204"/>
                <a:ea typeface="+mn-ea"/>
                <a:cs typeface="B Titr" panose="00000700000000000000" pitchFamily="2" charset="-78"/>
              </a:rPr>
              <a:t>مرکز پژوهش‌های </a:t>
            </a:r>
            <a:r>
              <a:rPr kumimoji="0" lang="fa-IR" sz="1600" b="0" i="0" u="none" strike="noStrike" kern="1200" cap="none" spc="0" normalizeH="0" baseline="0" noProof="0" dirty="0">
                <a:ln>
                  <a:noFill/>
                </a:ln>
                <a:solidFill>
                  <a:srgbClr val="2BA599"/>
                </a:solidFill>
                <a:effectLst/>
                <a:uLnTx/>
                <a:uFillTx/>
                <a:latin typeface="Calibri" panose="020F0502020204030204"/>
                <a:ea typeface="+mn-ea"/>
                <a:cs typeface="B Titr" panose="00000700000000000000" pitchFamily="2" charset="-78"/>
              </a:rPr>
              <a:t>اتاق بازرگانی، صنایع، معادن و کشاورزی خراسان رضوی</a:t>
            </a:r>
          </a:p>
          <a:p>
            <a:pPr marL="0" marR="0" lvl="0" indent="0" algn="ctr" defTabSz="914400" rtl="1" eaLnBrk="1" fontAlgn="auto" latinLnBrk="0" hangingPunct="1">
              <a:lnSpc>
                <a:spcPct val="150000"/>
              </a:lnSpc>
              <a:spcBef>
                <a:spcPts val="0"/>
              </a:spcBef>
              <a:spcAft>
                <a:spcPts val="0"/>
              </a:spcAft>
              <a:buClrTx/>
              <a:buSzTx/>
              <a:buFontTx/>
              <a:buNone/>
              <a:tabLst/>
              <a:defRPr/>
            </a:pPr>
            <a:r>
              <a:rPr lang="fa-IR" sz="1400" dirty="0">
                <a:solidFill>
                  <a:srgbClr val="2BA599"/>
                </a:solidFill>
                <a:latin typeface="Calibri" panose="020F0502020204030204"/>
                <a:cs typeface="B Titr" panose="00000700000000000000" pitchFamily="2" charset="-78"/>
              </a:rPr>
              <a:t>تیر</a:t>
            </a:r>
            <a:r>
              <a:rPr kumimoji="0" lang="fa-IR" sz="1400" b="0" i="0" u="none" strike="noStrike" kern="1200" cap="none" spc="0" normalizeH="0" baseline="0" noProof="0" dirty="0">
                <a:ln>
                  <a:noFill/>
                </a:ln>
                <a:solidFill>
                  <a:srgbClr val="2BA599"/>
                </a:solidFill>
                <a:effectLst/>
                <a:uLnTx/>
                <a:uFillTx/>
                <a:latin typeface="Calibri" panose="020F0502020204030204"/>
                <a:ea typeface="+mn-ea"/>
                <a:cs typeface="B Titr" panose="00000700000000000000" pitchFamily="2" charset="-78"/>
              </a:rPr>
              <a:t>  1403</a:t>
            </a:r>
            <a:endParaRPr kumimoji="0" lang="fa-IR" sz="1800" b="1" i="0" u="none" strike="noStrike" kern="1200" cap="none" spc="0" normalizeH="0" baseline="0" noProof="0" dirty="0">
              <a:ln>
                <a:noFill/>
              </a:ln>
              <a:solidFill>
                <a:srgbClr val="2BA599"/>
              </a:solidFill>
              <a:effectLst/>
              <a:uLnTx/>
              <a:uFillTx/>
              <a:latin typeface="Calibri" panose="020F0502020204030204"/>
              <a:ea typeface="+mn-ea"/>
              <a:cs typeface="B Titr" panose="00000700000000000000" pitchFamily="2" charset="-78"/>
            </a:endParaRPr>
          </a:p>
        </p:txBody>
      </p:sp>
      <p:pic>
        <p:nvPicPr>
          <p:cNvPr id="7" name="Picture 6" descr="A picture containing text&#10;&#10;Description automatically generated">
            <a:extLst>
              <a:ext uri="{FF2B5EF4-FFF2-40B4-BE49-F238E27FC236}">
                <a16:creationId xmlns:a16="http://schemas.microsoft.com/office/drawing/2014/main" id="{BFE29EDC-14C5-DF16-189F-740EDDFF5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218" y="1691538"/>
            <a:ext cx="2816860" cy="2219325"/>
          </a:xfrm>
          <a:prstGeom prst="rect">
            <a:avLst/>
          </a:prstGeom>
        </p:spPr>
      </p:pic>
      <p:sp>
        <p:nvSpPr>
          <p:cNvPr id="10" name="Text Box 6">
            <a:extLst>
              <a:ext uri="{FF2B5EF4-FFF2-40B4-BE49-F238E27FC236}">
                <a16:creationId xmlns:a16="http://schemas.microsoft.com/office/drawing/2014/main" id="{4FA818EB-2339-B723-88FF-2980E447C7EA}"/>
              </a:ext>
            </a:extLst>
          </p:cNvPr>
          <p:cNvSpPr txBox="1"/>
          <p:nvPr/>
        </p:nvSpPr>
        <p:spPr>
          <a:xfrm>
            <a:off x="1922363" y="4288732"/>
            <a:ext cx="8598089" cy="109696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عنوان: </a:t>
            </a: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بررسی یارانه پرداختی خراسان رضوی</a:t>
            </a:r>
          </a:p>
        </p:txBody>
      </p:sp>
    </p:spTree>
    <p:extLst>
      <p:ext uri="{BB962C8B-B14F-4D97-AF65-F5344CB8AC3E}">
        <p14:creationId xmlns:p14="http://schemas.microsoft.com/office/powerpoint/2010/main" val="54224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4167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7000"/>
              </a:lnSpc>
              <a:spcBef>
                <a:spcPts val="0"/>
              </a:spcBef>
              <a:spcAft>
                <a:spcPts val="800"/>
              </a:spcAft>
              <a:buClrTx/>
              <a:buSzTx/>
              <a:buFontTx/>
              <a:buNone/>
              <a:tabLst/>
              <a:defRPr/>
            </a:pPr>
            <a:endParaRPr kumimoji="0" lang="en-US" sz="1400" b="0" i="0" u="none" strike="noStrike" kern="100" cap="none" spc="0" normalizeH="0" baseline="0" noProof="0" dirty="0">
              <a:ln>
                <a:noFill/>
              </a:ln>
              <a:solidFill>
                <a:prstClr val="black">
                  <a:lumMod val="50000"/>
                  <a:lumOff val="50000"/>
                </a:prst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E0A429E-08A1-A2FC-EAAD-CDD8AA5600A3}"/>
              </a:ext>
            </a:extLst>
          </p:cNvPr>
          <p:cNvSpPr/>
          <p:nvPr/>
        </p:nvSpPr>
        <p:spPr>
          <a:xfrm>
            <a:off x="2967790" y="384697"/>
            <a:ext cx="5847678"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یارانه  کالا های اساسی  و </a:t>
            </a:r>
            <a:r>
              <a:rPr kumimoji="0" lang="fa-IR" sz="3500" b="1" i="0" u="none" strike="noStrike" kern="1200" cap="none" spc="0" normalizeH="0" baseline="0" noProof="0" dirty="0" err="1">
                <a:ln>
                  <a:noFill/>
                </a:ln>
                <a:solidFill>
                  <a:srgbClr val="FFC000">
                    <a:lumMod val="60000"/>
                    <a:lumOff val="40000"/>
                  </a:srgbClr>
                </a:solidFill>
                <a:effectLst/>
                <a:uLnTx/>
                <a:uFillTx/>
                <a:latin typeface="Calibri" panose="020F0502020204030204"/>
                <a:ea typeface="+mn-ea"/>
                <a:cs typeface="B Titr" panose="00000700000000000000" pitchFamily="2" charset="-78"/>
              </a:rPr>
              <a:t>معیشتی</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sp>
        <p:nvSpPr>
          <p:cNvPr id="9" name="TextBox 8">
            <a:extLst>
              <a:ext uri="{FF2B5EF4-FFF2-40B4-BE49-F238E27FC236}">
                <a16:creationId xmlns:a16="http://schemas.microsoft.com/office/drawing/2014/main" id="{ADA9603E-40A2-A1FE-8308-98F30C2E992C}"/>
              </a:ext>
            </a:extLst>
          </p:cNvPr>
          <p:cNvSpPr txBox="1"/>
          <p:nvPr/>
        </p:nvSpPr>
        <p:spPr>
          <a:xfrm>
            <a:off x="208705" y="6437516"/>
            <a:ext cx="28443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 ایرنا(1402)</a:t>
            </a:r>
          </a:p>
        </p:txBody>
      </p:sp>
      <p:pic>
        <p:nvPicPr>
          <p:cNvPr id="11" name="Picture 2">
            <a:extLst>
              <a:ext uri="{FF2B5EF4-FFF2-40B4-BE49-F238E27FC236}">
                <a16:creationId xmlns:a16="http://schemas.microsoft.com/office/drawing/2014/main" id="{CCB73219-5886-7B78-3FAF-2B839A64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05" y="421412"/>
            <a:ext cx="1311124" cy="13111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25E1193-A104-F530-A7F4-79AB13F9E8A6}"/>
              </a:ext>
            </a:extLst>
          </p:cNvPr>
          <p:cNvPicPr>
            <a:picLocks noChangeAspect="1"/>
          </p:cNvPicPr>
          <p:nvPr/>
        </p:nvPicPr>
        <p:blipFill>
          <a:blip r:embed="rId4"/>
          <a:stretch>
            <a:fillRect/>
          </a:stretch>
        </p:blipFill>
        <p:spPr>
          <a:xfrm>
            <a:off x="1231218" y="1428691"/>
            <a:ext cx="6075259" cy="4707123"/>
          </a:xfrm>
          <a:prstGeom prst="rect">
            <a:avLst/>
          </a:prstGeom>
        </p:spPr>
      </p:pic>
      <p:sp>
        <p:nvSpPr>
          <p:cNvPr id="6" name="TextBox 5">
            <a:extLst>
              <a:ext uri="{FF2B5EF4-FFF2-40B4-BE49-F238E27FC236}">
                <a16:creationId xmlns:a16="http://schemas.microsoft.com/office/drawing/2014/main" id="{06BD84CD-1FFB-DD1E-8949-E50297BF97A2}"/>
              </a:ext>
            </a:extLst>
          </p:cNvPr>
          <p:cNvSpPr txBox="1"/>
          <p:nvPr/>
        </p:nvSpPr>
        <p:spPr>
          <a:xfrm>
            <a:off x="7792279" y="2035516"/>
            <a:ext cx="3652718" cy="3970318"/>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طبق گزارش منتشر شده ی ایرنا در رابطه با سهم استان های کشوراز یارانه: استان خراسان رضوی 74/5 درصد از یارانه دریافتی سهم یارانه معیشتی است.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mn-cs"/>
              </a:rPr>
              <a:t>شمار خانوارهای یارانه بگیر در خراسان رضوی به ۲ میلیون و ۱۴۰ هزار و ۱۵۶ خانوار رسیده است.</a:t>
            </a:r>
          </a:p>
          <a:p>
            <a:pPr algn="just" rtl="1"/>
            <a:r>
              <a:rPr lang="fa-IR" b="0" i="0" dirty="0">
                <a:solidFill>
                  <a:srgbClr val="000000"/>
                </a:solidFill>
                <a:effectLst/>
                <a:latin typeface="IRAN"/>
              </a:rPr>
              <a:t>در سطح استان بیش از ۶ میلیون نفر یارانه بگیر داریم که با توجه به این آمار خراسان رضوی رتبه دوم کشور را داراست.</a:t>
            </a:r>
          </a:p>
          <a:p>
            <a:pPr algn="just" rtl="1"/>
            <a:r>
              <a:rPr lang="fa-IR" b="0" i="0" dirty="0">
                <a:solidFill>
                  <a:srgbClr val="000000"/>
                </a:solidFill>
                <a:effectLst/>
                <a:latin typeface="IRAN"/>
              </a:rPr>
              <a:t>سه میلیون و ۷۵۸ هزار نفر معادل ۱۰۶ هزار و ۵۷۲ خانوار نیز جزو حذف‌شدگان دهک دهم دریافت یارانه هستند که یارانه برای آن‌ها واریز نشده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48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4167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7000"/>
              </a:lnSpc>
              <a:spcBef>
                <a:spcPts val="0"/>
              </a:spcBef>
              <a:spcAft>
                <a:spcPts val="800"/>
              </a:spcAft>
              <a:buClrTx/>
              <a:buSzTx/>
              <a:buFontTx/>
              <a:buNone/>
              <a:tabLst/>
              <a:defRPr/>
            </a:pPr>
            <a:endParaRPr kumimoji="0" lang="en-US" sz="1400" b="0" i="0" u="none" strike="noStrike" kern="100" cap="none" spc="0" normalizeH="0" baseline="0" noProof="0" dirty="0">
              <a:ln>
                <a:noFill/>
              </a:ln>
              <a:solidFill>
                <a:prstClr val="black">
                  <a:lumMod val="50000"/>
                  <a:lumOff val="50000"/>
                </a:prst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E0A429E-08A1-A2FC-EAAD-CDD8AA5600A3}"/>
              </a:ext>
            </a:extLst>
          </p:cNvPr>
          <p:cNvSpPr/>
          <p:nvPr/>
        </p:nvSpPr>
        <p:spPr>
          <a:xfrm>
            <a:off x="2967790" y="384697"/>
            <a:ext cx="5847678"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یارانه  کالا های اساسی  و معیشتی</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pic>
        <p:nvPicPr>
          <p:cNvPr id="11" name="Picture 2">
            <a:extLst>
              <a:ext uri="{FF2B5EF4-FFF2-40B4-BE49-F238E27FC236}">
                <a16:creationId xmlns:a16="http://schemas.microsoft.com/office/drawing/2014/main" id="{CCB73219-5886-7B78-3FAF-2B839A64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5" y="-234150"/>
            <a:ext cx="1311124" cy="1311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8E07053-6587-72DC-7C78-FA220EA2F267}"/>
              </a:ext>
            </a:extLst>
          </p:cNvPr>
          <p:cNvPicPr>
            <a:picLocks noChangeAspect="1"/>
          </p:cNvPicPr>
          <p:nvPr/>
        </p:nvPicPr>
        <p:blipFill>
          <a:blip r:embed="rId4"/>
          <a:stretch>
            <a:fillRect/>
          </a:stretch>
        </p:blipFill>
        <p:spPr>
          <a:xfrm>
            <a:off x="658056" y="1533948"/>
            <a:ext cx="4999153" cy="4482381"/>
          </a:xfrm>
          <a:prstGeom prst="rect">
            <a:avLst/>
          </a:prstGeom>
        </p:spPr>
      </p:pic>
      <p:sp>
        <p:nvSpPr>
          <p:cNvPr id="8" name="TextBox 7">
            <a:extLst>
              <a:ext uri="{FF2B5EF4-FFF2-40B4-BE49-F238E27FC236}">
                <a16:creationId xmlns:a16="http://schemas.microsoft.com/office/drawing/2014/main" id="{6EA143DC-5F30-7A8A-DA98-A8B079BF7E72}"/>
              </a:ext>
            </a:extLst>
          </p:cNvPr>
          <p:cNvSpPr txBox="1"/>
          <p:nvPr/>
        </p:nvSpPr>
        <p:spPr>
          <a:xfrm>
            <a:off x="5946260" y="1899540"/>
            <a:ext cx="5738415" cy="4337598"/>
          </a:xfrm>
          <a:prstGeom prst="rect">
            <a:avLst/>
          </a:prstGeom>
          <a:noFill/>
        </p:spPr>
        <p:txBody>
          <a:bodyPr wrap="square">
            <a:spAutoFit/>
          </a:body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a-IR" sz="1600" b="0" i="0" u="none" strike="noStrike" kern="1200" cap="none" spc="0" normalizeH="0" baseline="0" noProof="0" dirty="0">
                <a:ln>
                  <a:noFill/>
                </a:ln>
                <a:solidFill>
                  <a:srgbClr val="000000"/>
                </a:solidFill>
                <a:effectLst/>
                <a:uLnTx/>
                <a:uFillTx/>
                <a:latin typeface="iranyekan"/>
                <a:cs typeface="B Mitra" panose="00000400000000000000" pitchFamily="2" charset="-78"/>
              </a:rPr>
              <a:t> آمار دريافت‌کنندگان حمايت معيشتي به تفکيک ۳۱استان کشور نشان مي‌دهد، در ۱۰ استان کشور حدود ۶۰ درصد يارانه‌بگيران، در گروه «مشمولان حمايت معيشتي» قرار نگرفتند. آمار «مشمولان حمايت معيشتي به نسبت يارانه بگيران» به تفکيک ۳۱ استان کشور نشان مي‌ دهد که در استان سيستان و بلوچستان به عنوان يکي از استان‌هاي کم‌برخوردار ۸۲.۱ درصد از يارانه‌بگيران، حمايت معيشتي دريافت کردند؛ بنابراين ۱۷.۹ از يارانه بگيران اين استان، مشمول دريافت حمايت معيشتي نشدند. استان سيستان و بلوچستان بيشترين مشمولان حمايت معيشتي را به نسبت دريافت کنندگان يارانه نقدي به خود اختصاص داده است. همچنين در استان تهران ۵۷.۲ درصد از يارانه بگيران، مشمول دريافت حمايت معيشتي شدند. به عبارتي در استان تهران ۴۲.۸ درصد از يارانه بگيران، «حمايت معيشتي» دريافت نکردند. در بين ۳۱ استان کشور، خانوارهاي يارانه‌بگير استان تهران، کمترين سهم را از «يارانه حمايت معيشتي» دارند. بر اساس اين گزارش، بعد از استان سيستان و بلوچستان که ۸۲.۱ درصد از يارانه بگيران اين استان از دريافت حمايت معيشتي بهره‌مند شدند، به ترتيب در استان‌هاي خراسان شمالي ۷۹.۲ درصد، استان خراسان جنوبي ۷۸.۴ درصد، استان گلستان ۷۸ درصد، استان لرستان ۷۷.۷ درصد، استان گيلان ۷۷.۱ درصد، استان کهگيلويه و بويراحمد ۷۷ درصد، استان کردستان ۷۵.۹ درصد، استان اردبيل ۷۵.۲ درصد و استان همدان ۷۵.۲ درصد از يارانه بگيران، حمايت معيشتي دريافت کردند. يعني در اين استان‌ها بين ۱۸ تا ۲۵ درصد از يارانه بگيران مشمول حمايت معيشتي نشدند</a:t>
            </a:r>
            <a:r>
              <a:rPr kumimoji="0" lang="en-US" sz="1600" b="0" i="0" u="none" strike="noStrike" kern="1200" cap="none" spc="0" normalizeH="0" baseline="0" noProof="0" dirty="0">
                <a:ln>
                  <a:noFill/>
                </a:ln>
                <a:solidFill>
                  <a:srgbClr val="000000"/>
                </a:solidFill>
                <a:effectLst/>
                <a:uLnTx/>
                <a:uFillTx/>
                <a:latin typeface="iranyekan"/>
                <a:cs typeface="B Mitra" panose="00000400000000000000" pitchFamily="2" charset="-78"/>
              </a:rPr>
              <a:t>.</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iranyekan"/>
              <a:cs typeface="B Mitra" panose="00000400000000000000" pitchFamily="2" charset="-78"/>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endParaRPr>
          </a:p>
        </p:txBody>
      </p:sp>
      <p:sp>
        <p:nvSpPr>
          <p:cNvPr id="10" name="Rectangle 9">
            <a:extLst>
              <a:ext uri="{FF2B5EF4-FFF2-40B4-BE49-F238E27FC236}">
                <a16:creationId xmlns:a16="http://schemas.microsoft.com/office/drawing/2014/main" id="{E2E8ABC4-DD1F-FF01-D98E-521110133800}"/>
              </a:ext>
            </a:extLst>
          </p:cNvPr>
          <p:cNvSpPr/>
          <p:nvPr/>
        </p:nvSpPr>
        <p:spPr>
          <a:xfrm>
            <a:off x="723569" y="3429000"/>
            <a:ext cx="4731026" cy="1172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7590D7-4597-2828-BE5A-AE901C1BFA3D}"/>
              </a:ext>
            </a:extLst>
          </p:cNvPr>
          <p:cNvSpPr txBox="1"/>
          <p:nvPr/>
        </p:nvSpPr>
        <p:spPr>
          <a:xfrm>
            <a:off x="208705" y="6437516"/>
            <a:ext cx="28443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 ایرنا(1402)</a:t>
            </a:r>
          </a:p>
        </p:txBody>
      </p:sp>
    </p:spTree>
    <p:extLst>
      <p:ext uri="{BB962C8B-B14F-4D97-AF65-F5344CB8AC3E}">
        <p14:creationId xmlns:p14="http://schemas.microsoft.com/office/powerpoint/2010/main" val="312560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0" i="0" dirty="0">
              <a:solidFill>
                <a:srgbClr val="000000"/>
              </a:solidFill>
              <a:effectLst/>
              <a:highlight>
                <a:srgbClr val="FFFFFF"/>
              </a:highlight>
              <a:latin typeface="Graphik"/>
            </a:endParaRPr>
          </a:p>
        </p:txBody>
      </p:sp>
      <p:sp>
        <p:nvSpPr>
          <p:cNvPr id="6" name="TextBox 5">
            <a:extLst>
              <a:ext uri="{FF2B5EF4-FFF2-40B4-BE49-F238E27FC236}">
                <a16:creationId xmlns:a16="http://schemas.microsoft.com/office/drawing/2014/main" id="{FE08623D-EB7D-BD51-C47F-FCDC019EAD5A}"/>
              </a:ext>
            </a:extLst>
          </p:cNvPr>
          <p:cNvSpPr txBox="1"/>
          <p:nvPr/>
        </p:nvSpPr>
        <p:spPr>
          <a:xfrm>
            <a:off x="7057098" y="2250698"/>
            <a:ext cx="4707203" cy="3277820"/>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مطابق </a:t>
            </a:r>
            <a:r>
              <a:rPr lang="fa-IR" dirty="0">
                <a:solidFill>
                  <a:prstClr val="black"/>
                </a:solidFill>
                <a:latin typeface="Calibri" panose="020F0502020204030204" pitchFamily="34" charset="0"/>
                <a:ea typeface="Calibri" panose="020F0502020204030204" pitchFamily="34" charset="0"/>
                <a:cs typeface="B Mitra" panose="00000400000000000000" pitchFamily="2" charset="-78"/>
              </a:rPr>
              <a:t>گزارش آژانس بین المللی انرژی ایران بعد از روسیه در سال 2022 بیشترین میزان پرداختی به یارانه سوخت های فسیلی را داشته است. میزان پرداختی یارانه پرداختی به نفت برابر52 میلیارد دلار، یارانه پرداختی به گاز 45 میلیارد دلار و یارانه برق 30 میلیارد دلار بوده است. این موضوع بیانگر سهم بالای یارانه پنهان در ساختار اقتصاد ایران است.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endParaRPr>
          </a:p>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40559AA0-F28C-9E7D-B6D0-3E92AE7EF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532BF6C-620F-D721-D2AC-9B6241B812F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1457311" y="391562"/>
            <a:ext cx="4595825" cy="6510353"/>
          </a:xfrm>
          <a:prstGeom prst="rect">
            <a:avLst/>
          </a:prstGeom>
        </p:spPr>
      </p:pic>
      <p:pic>
        <p:nvPicPr>
          <p:cNvPr id="10" name="Picture 9">
            <a:extLst>
              <a:ext uri="{FF2B5EF4-FFF2-40B4-BE49-F238E27FC236}">
                <a16:creationId xmlns:a16="http://schemas.microsoft.com/office/drawing/2014/main" id="{7A7299EB-52B4-4274-2773-19B2DBB7C89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62075" y="5758914"/>
            <a:ext cx="4733925" cy="371475"/>
          </a:xfrm>
          <a:prstGeom prst="rect">
            <a:avLst/>
          </a:prstGeom>
        </p:spPr>
      </p:pic>
      <p:sp>
        <p:nvSpPr>
          <p:cNvPr id="11" name="Rectangle: Rounded Corners 10">
            <a:extLst>
              <a:ext uri="{FF2B5EF4-FFF2-40B4-BE49-F238E27FC236}">
                <a16:creationId xmlns:a16="http://schemas.microsoft.com/office/drawing/2014/main" id="{DFB1AAD7-9BC4-C243-6023-3DB4E6959326}"/>
              </a:ext>
            </a:extLst>
          </p:cNvPr>
          <p:cNvSpPr/>
          <p:nvPr/>
        </p:nvSpPr>
        <p:spPr>
          <a:xfrm>
            <a:off x="4146553" y="424477"/>
            <a:ext cx="3898893"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یارانه  انرژی</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sp>
        <p:nvSpPr>
          <p:cNvPr id="5" name="TextBox 4">
            <a:extLst>
              <a:ext uri="{FF2B5EF4-FFF2-40B4-BE49-F238E27FC236}">
                <a16:creationId xmlns:a16="http://schemas.microsoft.com/office/drawing/2014/main" id="{2D068812-AD43-234F-A266-344CE8C42EC1}"/>
              </a:ext>
            </a:extLst>
          </p:cNvPr>
          <p:cNvSpPr txBox="1"/>
          <p:nvPr/>
        </p:nvSpPr>
        <p:spPr>
          <a:xfrm>
            <a:off x="381000" y="6544593"/>
            <a:ext cx="6094674" cy="276999"/>
          </a:xfrm>
          <a:prstGeom prst="rect">
            <a:avLst/>
          </a:prstGeom>
          <a:noFill/>
        </p:spPr>
        <p:txBody>
          <a:bodyPr wrap="square">
            <a:spAutoFit/>
          </a:bodyPr>
          <a:lstStyle/>
          <a:p>
            <a:r>
              <a:rPr lang="fa-IR" sz="1200" dirty="0">
                <a:solidFill>
                  <a:prstClr val="black"/>
                </a:solidFill>
                <a:latin typeface="Calibri" panose="020F0502020204030204" pitchFamily="34" charset="0"/>
                <a:ea typeface="Calibri" panose="020F0502020204030204" pitchFamily="34" charset="0"/>
                <a:cs typeface="B Mitra" panose="00000400000000000000" pitchFamily="2" charset="-78"/>
              </a:rPr>
              <a:t>منبع:آژانس بین المللی انرژی(2022) </a:t>
            </a:r>
            <a:endParaRPr lang="en-US" sz="1200" dirty="0"/>
          </a:p>
        </p:txBody>
      </p:sp>
    </p:spTree>
    <p:extLst>
      <p:ext uri="{BB962C8B-B14F-4D97-AF65-F5344CB8AC3E}">
        <p14:creationId xmlns:p14="http://schemas.microsoft.com/office/powerpoint/2010/main" val="339610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FFFFFF"/>
              </a:highlight>
              <a:uLnTx/>
              <a:uFillTx/>
              <a:latin typeface="Graphik"/>
              <a:ea typeface="+mn-ea"/>
              <a:cs typeface="+mn-cs"/>
            </a:endParaRPr>
          </a:p>
        </p:txBody>
      </p:sp>
      <p:pic>
        <p:nvPicPr>
          <p:cNvPr id="4" name="Picture 2">
            <a:extLst>
              <a:ext uri="{FF2B5EF4-FFF2-40B4-BE49-F238E27FC236}">
                <a16:creationId xmlns:a16="http://schemas.microsoft.com/office/drawing/2014/main" id="{40559AA0-F28C-9E7D-B6D0-3E92AE7EF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DFB1AAD7-9BC4-C243-6023-3DB4E6959326}"/>
              </a:ext>
            </a:extLst>
          </p:cNvPr>
          <p:cNvSpPr/>
          <p:nvPr/>
        </p:nvSpPr>
        <p:spPr>
          <a:xfrm>
            <a:off x="2861781" y="440872"/>
            <a:ext cx="6468438"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مصرف  انرژی استان  خراسان رضوی</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pic>
        <p:nvPicPr>
          <p:cNvPr id="3" name="Picture 2">
            <a:extLst>
              <a:ext uri="{FF2B5EF4-FFF2-40B4-BE49-F238E27FC236}">
                <a16:creationId xmlns:a16="http://schemas.microsoft.com/office/drawing/2014/main" id="{888634F7-8FBC-A213-D358-A2C0FA6D95D4}"/>
              </a:ext>
            </a:extLst>
          </p:cNvPr>
          <p:cNvPicPr>
            <a:picLocks noChangeAspect="1"/>
          </p:cNvPicPr>
          <p:nvPr/>
        </p:nvPicPr>
        <p:blipFill>
          <a:blip r:embed="rId4"/>
          <a:stretch>
            <a:fillRect/>
          </a:stretch>
        </p:blipFill>
        <p:spPr>
          <a:xfrm>
            <a:off x="966035" y="2089861"/>
            <a:ext cx="6011177" cy="3218967"/>
          </a:xfrm>
          <a:prstGeom prst="rect">
            <a:avLst/>
          </a:prstGeom>
        </p:spPr>
      </p:pic>
      <p:sp>
        <p:nvSpPr>
          <p:cNvPr id="7" name="TextBox 6">
            <a:extLst>
              <a:ext uri="{FF2B5EF4-FFF2-40B4-BE49-F238E27FC236}">
                <a16:creationId xmlns:a16="http://schemas.microsoft.com/office/drawing/2014/main" id="{AFBFFF96-2493-782D-0388-EFA1A588EBF3}"/>
              </a:ext>
            </a:extLst>
          </p:cNvPr>
          <p:cNvSpPr txBox="1"/>
          <p:nvPr/>
        </p:nvSpPr>
        <p:spPr>
          <a:xfrm>
            <a:off x="7299297" y="1994154"/>
            <a:ext cx="4309106" cy="3139321"/>
          </a:xfrm>
          <a:prstGeom prst="rect">
            <a:avLst/>
          </a:prstGeom>
          <a:noFill/>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در سال 1402 مصرف بنزين، نفت کوره و نفت گاز افزايش و مصرف نفت سفيد کاهش داشته است. مصرف نفت گاز در اين مدت  6درصد، معادل 155 ميليون ليتر افزايش پيدا کرده است که ميزان مصرف در بخش حمل و نقل 8 درصد، صنايع 23 درصد و در بخش کشاورزي 11 درصد و در ساير موارد (نيروگاه ها، اصناف، خانگي، اداري، پروژه ها و نيروهاي مسلح) نيز 4 درصد افزايش داشته است.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rPr>
              <a:t>شايان ذکر است در سال ،1402 سهم بخش حمل و نقل از کل مصرف نفت گاز 51 درصد، کشاورزي 9 درصد، صنايع 7 درصد و ساير موارد (نيروگاه ها، اصناف، خانگي، اداري، پروژه ها و نيروهاي مسلح) نيز 33 درصد مي باشد</a:t>
            </a:r>
            <a:endParaRPr kumimoji="0" lang="en-US" sz="1800"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endParaRPr>
          </a:p>
        </p:txBody>
      </p:sp>
      <p:sp>
        <p:nvSpPr>
          <p:cNvPr id="9" name="TextBox 8">
            <a:extLst>
              <a:ext uri="{FF2B5EF4-FFF2-40B4-BE49-F238E27FC236}">
                <a16:creationId xmlns:a16="http://schemas.microsoft.com/office/drawing/2014/main" id="{7D3CC0DF-5930-189B-4337-6625446BDC45}"/>
              </a:ext>
            </a:extLst>
          </p:cNvPr>
          <p:cNvSpPr txBox="1"/>
          <p:nvPr/>
        </p:nvSpPr>
        <p:spPr>
          <a:xfrm>
            <a:off x="381000" y="6544593"/>
            <a:ext cx="6094674" cy="276999"/>
          </a:xfrm>
          <a:prstGeom prst="rect">
            <a:avLst/>
          </a:prstGeom>
          <a:noFill/>
        </p:spPr>
        <p:txBody>
          <a:bodyPr wrap="square">
            <a:spAutoFit/>
          </a:bodyPr>
          <a:lstStyle/>
          <a:p>
            <a:r>
              <a:rPr lang="fa-IR" sz="1200" dirty="0">
                <a:solidFill>
                  <a:prstClr val="black"/>
                </a:solidFill>
                <a:latin typeface="Calibri" panose="020F0502020204030204" pitchFamily="34" charset="0"/>
                <a:ea typeface="Calibri" panose="020F0502020204030204" pitchFamily="34" charset="0"/>
                <a:cs typeface="B Mitra" panose="00000400000000000000" pitchFamily="2" charset="-78"/>
              </a:rPr>
              <a:t>منبع:برنامه و بودجه کشور(1403) </a:t>
            </a:r>
            <a:endParaRPr lang="en-US" sz="1200" dirty="0"/>
          </a:p>
        </p:txBody>
      </p:sp>
    </p:spTree>
    <p:extLst>
      <p:ext uri="{BB962C8B-B14F-4D97-AF65-F5344CB8AC3E}">
        <p14:creationId xmlns:p14="http://schemas.microsoft.com/office/powerpoint/2010/main" val="173110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6" name="TextBox 5">
            <a:extLst>
              <a:ext uri="{FF2B5EF4-FFF2-40B4-BE49-F238E27FC236}">
                <a16:creationId xmlns:a16="http://schemas.microsoft.com/office/drawing/2014/main" id="{FE08623D-EB7D-BD51-C47F-FCDC019EAD5A}"/>
              </a:ext>
            </a:extLst>
          </p:cNvPr>
          <p:cNvSpPr txBox="1"/>
          <p:nvPr/>
        </p:nvSpPr>
        <p:spPr>
          <a:xfrm>
            <a:off x="7838025" y="2228976"/>
            <a:ext cx="3550615" cy="2138791"/>
          </a:xfrm>
          <a:prstGeom prst="rect">
            <a:avLst/>
          </a:prstGeom>
          <a:noFill/>
        </p:spPr>
        <p:txBody>
          <a:bodyPr wrap="square" rtlCol="0">
            <a:spAutoFit/>
          </a:bodyPr>
          <a:lstStyle/>
          <a:p>
            <a:pPr marL="0" marR="0" algn="just" rtl="1">
              <a:lnSpc>
                <a:spcPct val="107000"/>
              </a:lnSpc>
              <a:spcBef>
                <a:spcPts val="0"/>
              </a:spcBef>
              <a:spcAft>
                <a:spcPts val="800"/>
              </a:spcAft>
            </a:pPr>
            <a:r>
              <a:rPr lang="ar-SA" sz="1900" kern="100" dirty="0">
                <a:effectLst/>
                <a:latin typeface="Calibri" panose="020F0502020204030204" pitchFamily="34" charset="0"/>
                <a:ea typeface="Calibri" panose="020F0502020204030204" pitchFamily="34" charset="0"/>
                <a:cs typeface="B Mitra" panose="00000400000000000000" pitchFamily="2" charset="-78"/>
              </a:rPr>
              <a:t>جدول فوق سهم خراسان رضوی از کل یارانه انرژی پنهان را نشان می دهد.که کل یارانه پنهان با توجه به جمعیت استان مبلغ حدود 9</a:t>
            </a:r>
            <a:r>
              <a:rPr lang="ar-SA" sz="1900" kern="0" dirty="0">
                <a:solidFill>
                  <a:srgbClr val="000000"/>
                </a:solidFill>
                <a:effectLst/>
                <a:latin typeface="Calibri" panose="020F0502020204030204" pitchFamily="34" charset="0"/>
                <a:ea typeface="Times New Roman" panose="02020603050405020304" pitchFamily="18" charset="0"/>
                <a:cs typeface="B Mitra" panose="00000400000000000000" pitchFamily="2" charset="-78"/>
              </a:rPr>
              <a:t> هزار میلیارد ریال   است.</a:t>
            </a:r>
            <a:endParaRPr lang="en-US" sz="1900" kern="100" dirty="0">
              <a:effectLst/>
              <a:latin typeface="Calibri" panose="020F0502020204030204" pitchFamily="34" charset="0"/>
              <a:ea typeface="Calibri" panose="020F0502020204030204" pitchFamily="34" charset="0"/>
              <a:cs typeface="B Mitra" panose="00000400000000000000" pitchFamily="2" charset="-78"/>
            </a:endParaRPr>
          </a:p>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C7D1798E-6C85-937E-42F5-AC2EE8602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3E00676A-AFD4-F590-9183-8C9CBF715D6C}"/>
              </a:ext>
            </a:extLst>
          </p:cNvPr>
          <p:cNvGraphicFramePr>
            <a:graphicFrameLocks noGrp="1"/>
          </p:cNvGraphicFramePr>
          <p:nvPr>
            <p:extLst>
              <p:ext uri="{D42A27DB-BD31-4B8C-83A1-F6EECF244321}">
                <p14:modId xmlns:p14="http://schemas.microsoft.com/office/powerpoint/2010/main" val="3806956508"/>
              </p:ext>
            </p:extLst>
          </p:nvPr>
        </p:nvGraphicFramePr>
        <p:xfrm>
          <a:off x="803360" y="2364431"/>
          <a:ext cx="6752471" cy="1548175"/>
        </p:xfrm>
        <a:graphic>
          <a:graphicData uri="http://schemas.openxmlformats.org/drawingml/2006/table">
            <a:tbl>
              <a:tblPr/>
              <a:tblGrid>
                <a:gridCol w="3498275">
                  <a:extLst>
                    <a:ext uri="{9D8B030D-6E8A-4147-A177-3AD203B41FA5}">
                      <a16:colId xmlns:a16="http://schemas.microsoft.com/office/drawing/2014/main" val="3733745796"/>
                    </a:ext>
                  </a:extLst>
                </a:gridCol>
                <a:gridCol w="1527860">
                  <a:extLst>
                    <a:ext uri="{9D8B030D-6E8A-4147-A177-3AD203B41FA5}">
                      <a16:colId xmlns:a16="http://schemas.microsoft.com/office/drawing/2014/main" val="2952480212"/>
                    </a:ext>
                  </a:extLst>
                </a:gridCol>
                <a:gridCol w="1726336">
                  <a:extLst>
                    <a:ext uri="{9D8B030D-6E8A-4147-A177-3AD203B41FA5}">
                      <a16:colId xmlns:a16="http://schemas.microsoft.com/office/drawing/2014/main" val="321251682"/>
                    </a:ext>
                  </a:extLst>
                </a:gridCol>
              </a:tblGrid>
              <a:tr h="689020">
                <a:tc>
                  <a:txBody>
                    <a:bodyPr/>
                    <a:lstStyle/>
                    <a:p>
                      <a:pPr algn="ctr" rtl="1" fontAlgn="ctr"/>
                      <a:r>
                        <a:rPr lang="fa-IR" sz="1700" b="0" i="0" u="none" strike="noStrike" dirty="0">
                          <a:solidFill>
                            <a:srgbClr val="000000"/>
                          </a:solidFill>
                          <a:effectLst/>
                          <a:highlight>
                            <a:srgbClr val="FF99FF"/>
                          </a:highlight>
                          <a:latin typeface="B Zar" panose="00000400000000000000" pitchFamily="2" charset="-78"/>
                          <a:cs typeface="B Zar" panose="00000400000000000000" pitchFamily="2" charset="-78"/>
                        </a:rPr>
                        <a:t>یارانه پنهان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1" fontAlgn="ctr"/>
                      <a:r>
                        <a:rPr lang="fa-IR" sz="1700" b="0" i="0" u="none" strike="noStrike" dirty="0">
                          <a:solidFill>
                            <a:srgbClr val="000000"/>
                          </a:solidFill>
                          <a:effectLst/>
                          <a:highlight>
                            <a:srgbClr val="FF99FF"/>
                          </a:highlight>
                          <a:latin typeface="B Zar" panose="00000400000000000000" pitchFamily="2" charset="-78"/>
                          <a:cs typeface="B Zar" panose="00000400000000000000" pitchFamily="2" charset="-78"/>
                        </a:rPr>
                        <a:t>مبلغ  کل کشور ( هزار میلیارد ریال)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rtl="1" fontAlgn="ctr"/>
                      <a:r>
                        <a:rPr lang="fa-IR" sz="1700" b="0" i="0" u="none" strike="noStrike" dirty="0">
                          <a:solidFill>
                            <a:srgbClr val="000000"/>
                          </a:solidFill>
                          <a:effectLst/>
                          <a:highlight>
                            <a:srgbClr val="FF99FF"/>
                          </a:highlight>
                          <a:latin typeface="B Zar" panose="00000400000000000000" pitchFamily="2" charset="-78"/>
                          <a:cs typeface="B Zar" panose="00000400000000000000" pitchFamily="2" charset="-78"/>
                        </a:rPr>
                        <a:t>مبلغ  خراسان رضوی(هزار میلیارد ریال)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38206562"/>
                  </a:ext>
                </a:extLst>
              </a:tr>
              <a:tr h="285750">
                <a:tc>
                  <a:txBody>
                    <a:bodyPr/>
                    <a:lstStyle/>
                    <a:p>
                      <a:pPr algn="ctr" rtl="1" fontAlgn="ctr"/>
                      <a:r>
                        <a:rPr lang="fa-IR" sz="1700" b="0" i="0" u="none" strike="noStrike">
                          <a:solidFill>
                            <a:srgbClr val="000000"/>
                          </a:solidFill>
                          <a:effectLst/>
                          <a:latin typeface="B Zar" panose="00000400000000000000" pitchFamily="2" charset="-78"/>
                          <a:cs typeface="B Zar" panose="00000400000000000000" pitchFamily="2" charset="-78"/>
                        </a:rPr>
                        <a:t>نفت خام و میعانات گازی تحویلی به پالایشگاه‌ها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a:solidFill>
                            <a:srgbClr val="000000"/>
                          </a:solidFill>
                          <a:effectLst/>
                          <a:latin typeface="B Zar" panose="00000400000000000000" pitchFamily="2" charset="-78"/>
                          <a:cs typeface="B Zar" panose="00000400000000000000" pitchFamily="2" charset="-78"/>
                        </a:rPr>
                        <a:t>44.83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Zar" panose="00000400000000000000" pitchFamily="2" charset="-78"/>
                        </a:rPr>
                        <a:t>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426048"/>
                  </a:ext>
                </a:extLst>
              </a:tr>
              <a:tr h="304800">
                <a:tc>
                  <a:txBody>
                    <a:bodyPr/>
                    <a:lstStyle/>
                    <a:p>
                      <a:pPr algn="ctr" rtl="1" fontAlgn="ctr"/>
                      <a:r>
                        <a:rPr lang="fa-IR" sz="1700" b="0" i="0" u="none" strike="noStrike">
                          <a:solidFill>
                            <a:srgbClr val="000000"/>
                          </a:solidFill>
                          <a:effectLst/>
                          <a:latin typeface="B Zar" panose="00000400000000000000" pitchFamily="2" charset="-78"/>
                          <a:cs typeface="B Zar" panose="00000400000000000000" pitchFamily="2" charset="-78"/>
                        </a:rPr>
                        <a:t>گاز طبیعی فروش داخلی (میلیارد مترمکعب)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Zar" panose="00000400000000000000" pitchFamily="2" charset="-78"/>
                        </a:rPr>
                        <a:t>71.21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Zar" panose="00000400000000000000" pitchFamily="2" charset="-78"/>
                        </a:rPr>
                        <a:t>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3805521"/>
                  </a:ext>
                </a:extLst>
              </a:tr>
              <a:tr h="247650">
                <a:tc>
                  <a:txBody>
                    <a:bodyPr/>
                    <a:lstStyle/>
                    <a:p>
                      <a:pPr algn="ctr" rtl="1" fontAlgn="ctr"/>
                      <a:r>
                        <a:rPr lang="fa-IR" sz="1700" b="0" i="0" u="none" strike="noStrike">
                          <a:solidFill>
                            <a:srgbClr val="000000"/>
                          </a:solidFill>
                          <a:effectLst/>
                          <a:latin typeface="B Zar" panose="00000400000000000000" pitchFamily="2" charset="-78"/>
                          <a:cs typeface="B Zar" panose="00000400000000000000" pitchFamily="2" charset="-78"/>
                        </a:rPr>
                        <a:t>جمع یارانه پنهان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a:solidFill>
                            <a:srgbClr val="000000"/>
                          </a:solidFill>
                          <a:effectLst/>
                          <a:latin typeface="B Zar" panose="00000400000000000000" pitchFamily="2" charset="-78"/>
                          <a:cs typeface="B Zar" panose="00000400000000000000" pitchFamily="2" charset="-78"/>
                        </a:rPr>
                        <a:t>116.04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Zar" panose="00000400000000000000" pitchFamily="2" charset="-78"/>
                        </a:rPr>
                        <a:t>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3707732"/>
                  </a:ext>
                </a:extLst>
              </a:tr>
            </a:tbl>
          </a:graphicData>
        </a:graphic>
      </p:graphicFrame>
      <p:sp>
        <p:nvSpPr>
          <p:cNvPr id="9" name="Rectangle: Rounded Corners 8">
            <a:extLst>
              <a:ext uri="{FF2B5EF4-FFF2-40B4-BE49-F238E27FC236}">
                <a16:creationId xmlns:a16="http://schemas.microsoft.com/office/drawing/2014/main" id="{DA5DB41D-E625-4AC4-95A7-73EB6297B54C}"/>
              </a:ext>
            </a:extLst>
          </p:cNvPr>
          <p:cNvSpPr/>
          <p:nvPr/>
        </p:nvSpPr>
        <p:spPr>
          <a:xfrm>
            <a:off x="4146553" y="424477"/>
            <a:ext cx="3898893"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یارانه انرژی</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sp>
        <p:nvSpPr>
          <p:cNvPr id="10" name="TextBox 9">
            <a:extLst>
              <a:ext uri="{FF2B5EF4-FFF2-40B4-BE49-F238E27FC236}">
                <a16:creationId xmlns:a16="http://schemas.microsoft.com/office/drawing/2014/main" id="{24A2F0FD-0ED7-502F-167D-435829DC0952}"/>
              </a:ext>
            </a:extLst>
          </p:cNvPr>
          <p:cNvSpPr txBox="1"/>
          <p:nvPr/>
        </p:nvSpPr>
        <p:spPr>
          <a:xfrm>
            <a:off x="2724361" y="4034357"/>
            <a:ext cx="2844384" cy="338554"/>
          </a:xfrm>
          <a:prstGeom prst="rect">
            <a:avLst/>
          </a:prstGeom>
          <a:noFill/>
        </p:spPr>
        <p:txBody>
          <a:bodyPr wrap="square" rtlCol="0">
            <a:spAutoFit/>
          </a:bodyPr>
          <a:lstStyle/>
          <a:p>
            <a:r>
              <a:rPr lang="fa-IR" sz="1600" dirty="0">
                <a:cs typeface="B Mitra" panose="00000400000000000000" pitchFamily="2" charset="-78"/>
              </a:rPr>
              <a:t>منبع: قانون بودجه 1403 و محاسبات تحقیق</a:t>
            </a:r>
          </a:p>
        </p:txBody>
      </p:sp>
      <p:sp>
        <p:nvSpPr>
          <p:cNvPr id="11" name="TextBox 10">
            <a:extLst>
              <a:ext uri="{FF2B5EF4-FFF2-40B4-BE49-F238E27FC236}">
                <a16:creationId xmlns:a16="http://schemas.microsoft.com/office/drawing/2014/main" id="{8733354D-81BA-F117-9282-C5DF8CB7A88D}"/>
              </a:ext>
            </a:extLst>
          </p:cNvPr>
          <p:cNvSpPr txBox="1"/>
          <p:nvPr/>
        </p:nvSpPr>
        <p:spPr>
          <a:xfrm>
            <a:off x="2510443" y="1931588"/>
            <a:ext cx="2844384" cy="338554"/>
          </a:xfrm>
          <a:prstGeom prst="rect">
            <a:avLst/>
          </a:prstGeom>
          <a:noFill/>
        </p:spPr>
        <p:txBody>
          <a:bodyPr wrap="square" rtlCol="0">
            <a:spAutoFit/>
          </a:bodyPr>
          <a:lstStyle/>
          <a:p>
            <a:r>
              <a:rPr lang="fa-IR" sz="1600" dirty="0">
                <a:cs typeface="B Mitra" panose="00000400000000000000" pitchFamily="2" charset="-78"/>
              </a:rPr>
              <a:t>یارانه پنهان بودجه 1403 و محاسبات تحقیق</a:t>
            </a:r>
          </a:p>
        </p:txBody>
      </p:sp>
      <p:pic>
        <p:nvPicPr>
          <p:cNvPr id="4098" name="Picture 2" descr="Image">
            <a:extLst>
              <a:ext uri="{FF2B5EF4-FFF2-40B4-BE49-F238E27FC236}">
                <a16:creationId xmlns:a16="http://schemas.microsoft.com/office/drawing/2014/main" id="{14ED30C6-5B89-FDF8-7AD1-70A7BDB37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0785" y="3889997"/>
            <a:ext cx="4876791" cy="325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3" name="Rectangle: Rounded Corners 2">
            <a:extLst>
              <a:ext uri="{FF2B5EF4-FFF2-40B4-BE49-F238E27FC236}">
                <a16:creationId xmlns:a16="http://schemas.microsoft.com/office/drawing/2014/main" id="{7E0A429E-08A1-A2FC-EAAD-CDD8AA5600A3}"/>
              </a:ext>
            </a:extLst>
          </p:cNvPr>
          <p:cNvSpPr/>
          <p:nvPr/>
        </p:nvSpPr>
        <p:spPr>
          <a:xfrm>
            <a:off x="4362791" y="440870"/>
            <a:ext cx="3466418"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3500" b="1" dirty="0">
                <a:solidFill>
                  <a:srgbClr val="FFC000">
                    <a:lumMod val="60000"/>
                    <a:lumOff val="40000"/>
                  </a:srgbClr>
                </a:solidFill>
                <a:latin typeface="Calibri" panose="020F0502020204030204"/>
                <a:cs typeface="B Titr" panose="00000700000000000000" pitchFamily="2" charset="-78"/>
              </a:rPr>
              <a:t>هزینه آموزش</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sp>
        <p:nvSpPr>
          <p:cNvPr id="6" name="TextBox 5">
            <a:extLst>
              <a:ext uri="{FF2B5EF4-FFF2-40B4-BE49-F238E27FC236}">
                <a16:creationId xmlns:a16="http://schemas.microsoft.com/office/drawing/2014/main" id="{FE08623D-EB7D-BD51-C47F-FCDC019EAD5A}"/>
              </a:ext>
            </a:extLst>
          </p:cNvPr>
          <p:cNvSpPr txBox="1"/>
          <p:nvPr/>
        </p:nvSpPr>
        <p:spPr>
          <a:xfrm>
            <a:off x="789077" y="1584892"/>
            <a:ext cx="10613846" cy="4507772"/>
          </a:xfrm>
          <a:prstGeom prst="rect">
            <a:avLst/>
          </a:prstGeom>
          <a:noFill/>
        </p:spPr>
        <p:txBody>
          <a:bodyPr wrap="square" rtlCol="0">
            <a:spAutoFit/>
          </a:bodyPr>
          <a:lstStyle/>
          <a:p>
            <a:pPr marL="0" marR="0" algn="just" rtl="1">
              <a:lnSpc>
                <a:spcPct val="107000"/>
              </a:lnSpc>
              <a:spcBef>
                <a:spcPts val="0"/>
              </a:spcBef>
              <a:spcAft>
                <a:spcPts val="800"/>
              </a:spcAft>
            </a:pPr>
            <a:r>
              <a:rPr lang="ar-SA" sz="1800" b="1" kern="100" dirty="0">
                <a:effectLst/>
                <a:latin typeface="Calibri" panose="020F0502020204030204" pitchFamily="34" charset="0"/>
                <a:ea typeface="Calibri" panose="020F0502020204030204" pitchFamily="34" charset="0"/>
                <a:cs typeface="B Zar" panose="00000400000000000000" pitchFamily="2" charset="-78"/>
              </a:rPr>
              <a:t>بررسی هزینه های بخش آموزش خراسان رضوی(1402</a:t>
            </a:r>
            <a:r>
              <a:rPr lang="en-US" sz="1800" b="1" kern="100" dirty="0">
                <a:effectLst/>
                <a:latin typeface="Calibri" panose="020F0502020204030204" pitchFamily="34" charset="0"/>
                <a:ea typeface="Calibri" panose="020F0502020204030204" pitchFamily="34" charset="0"/>
                <a:cs typeface="B Zar" panose="000004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endParaRPr>
          </a:p>
          <a:p>
            <a:pPr algn="just" rtl="1">
              <a:lnSpc>
                <a:spcPct val="150000"/>
              </a:lnSpc>
            </a:pPr>
            <a:r>
              <a:rPr lang="ar-SA" sz="1800" kern="100" dirty="0">
                <a:effectLst/>
                <a:latin typeface="Calibri" panose="020F0502020204030204" pitchFamily="34" charset="0"/>
                <a:ea typeface="Calibri" panose="020F0502020204030204" pitchFamily="34" charset="0"/>
                <a:cs typeface="B Mitra" panose="00000400000000000000" pitchFamily="2" charset="-78"/>
              </a:rPr>
              <a:t>تعداد کل دانش آموزان در سال تحصیلی ۱۴۰۲ _۱۴۰۱ تعداد ۱۵۰۳۵۹۳ نفر بوده است که از این تعداد ۸۶۶۳۷۸ نفر در دوره ابتدایی ۳۳۱۲۶۸ نفر در دوره اول متوسطه (روزانه و بزرگسال) و ۲۶۶۲۷۲ نفر در دوره دوم متوسطه روزانه و بزرگسال مشغول به تحصیل بوده اند. طبق گزارش مدیرکل آموزش و پرورش خراسان رضوی آموزان استان برای سال تحصیلی </a:t>
            </a:r>
            <a:r>
              <a:rPr lang="fa-IR" sz="1800" kern="100" dirty="0">
                <a:effectLst/>
                <a:latin typeface="Calibri" panose="020F0502020204030204" pitchFamily="34" charset="0"/>
                <a:ea typeface="Calibri" panose="020F0502020204030204" pitchFamily="34" charset="0"/>
                <a:cs typeface="B Mitra" panose="00000400000000000000" pitchFamily="2" charset="-78"/>
              </a:rPr>
              <a:t>۱۴۰۲-۱۴۰۳</a:t>
            </a:r>
            <a:r>
              <a:rPr lang="ar-SA" sz="1800" kern="100" dirty="0">
                <a:effectLst/>
                <a:latin typeface="Calibri" panose="020F0502020204030204" pitchFamily="34" charset="0"/>
                <a:ea typeface="Calibri" panose="020F0502020204030204" pitchFamily="34" charset="0"/>
                <a:cs typeface="B Mitra" panose="00000400000000000000" pitchFamily="2" charset="-78"/>
              </a:rPr>
              <a:t> حدود هشت درصد رشد نسبت به سال ۱۴۰۲ _۱۴۰۱  رشد داشته است</a:t>
            </a:r>
            <a:r>
              <a:rPr lang="fa-IR" sz="1800" kern="100" dirty="0">
                <a:effectLst/>
                <a:latin typeface="Calibri" panose="020F0502020204030204" pitchFamily="34" charset="0"/>
                <a:ea typeface="Calibri" panose="020F0502020204030204" pitchFamily="34" charset="0"/>
                <a:cs typeface="B Mitra" panose="00000400000000000000" pitchFamily="2" charset="-78"/>
              </a:rPr>
              <a:t>.</a:t>
            </a:r>
          </a:p>
          <a:p>
            <a:pPr algn="just" rtl="1">
              <a:lnSpc>
                <a:spcPct val="150000"/>
              </a:lnSpc>
            </a:pPr>
            <a:r>
              <a:rPr lang="ar-SA" sz="1800" kern="100" dirty="0">
                <a:effectLst/>
                <a:latin typeface="Calibri" panose="020F0502020204030204" pitchFamily="34" charset="0"/>
                <a:ea typeface="Calibri" panose="020F0502020204030204" pitchFamily="34" charset="0"/>
                <a:cs typeface="B Mitra" panose="00000400000000000000" pitchFamily="2" charset="-78"/>
              </a:rPr>
              <a:t>از این رو می توان گفت که تعداد کل دانش آموزان خراسان رضوی در سال تحصیلی </a:t>
            </a:r>
            <a:r>
              <a:rPr lang="fa-IR" sz="1800" kern="100" dirty="0">
                <a:effectLst/>
                <a:latin typeface="Calibri" panose="020F0502020204030204" pitchFamily="34" charset="0"/>
                <a:ea typeface="Calibri" panose="020F0502020204030204" pitchFamily="34" charset="0"/>
                <a:cs typeface="B Mitra" panose="00000400000000000000" pitchFamily="2" charset="-78"/>
              </a:rPr>
              <a:t>۱۴۰۲-۱۴۰۳  حدود 1623880 است. </a:t>
            </a:r>
            <a:r>
              <a:rPr lang="ar-SA" sz="1800" kern="100" dirty="0">
                <a:effectLst/>
                <a:latin typeface="Calibri" panose="020F0502020204030204" pitchFamily="34" charset="0"/>
                <a:ea typeface="Calibri" panose="020F0502020204030204" pitchFamily="34" charset="0"/>
                <a:cs typeface="B Mitra" panose="00000400000000000000" pitchFamily="2" charset="-78"/>
              </a:rPr>
              <a:t>بررسی‌ها نشان می‌دهد کل بودجه آموزش‌و‌پرورش در بودجه ١٤٠٣ با احتساب ردیف‌های متفرقه اعمال‌نشده  درمجموع ٢٧٨ هزار میلیارد تومان می‌باشد که این به معنای سهم 9.8 درصدی آموزش‌و‌پرورش از مصارف بودجه عمومی دولت ‌است. با در نظر گرفتن اعتبارات جداول ٧ و ٩ لایحه، سرانه دانش‌آموزی در سال ١٤٠٣ حدود 20.6 میلیون تومان است که نسبت به سال گذشته 16.7 درصد رشد داشته است. همچنین سرانه فعالیت‌های پرورشی و امور تربیتی دانش‌آموزان رشد چشمگیری داشته و از ٦٩٠ هزار تومان‌ برای هر دانش‌آموز به ١ میلیون و ٣٤٠ هزار تومان در سال ١٤٠٣ رسیده است</a:t>
            </a:r>
            <a:r>
              <a:rPr lang="fa-IR" sz="1800" kern="100" dirty="0">
                <a:effectLst/>
                <a:latin typeface="Calibri" panose="020F0502020204030204" pitchFamily="34" charset="0"/>
                <a:ea typeface="Calibri" panose="020F0502020204030204" pitchFamily="34" charset="0"/>
                <a:cs typeface="B Mitra" panose="00000400000000000000" pitchFamily="2" charset="-78"/>
              </a:rPr>
              <a:t>.</a:t>
            </a:r>
          </a:p>
          <a:p>
            <a:pPr algn="just" rtl="1">
              <a:lnSpc>
                <a:spcPct val="150000"/>
              </a:lnSpc>
            </a:pPr>
            <a:r>
              <a:rPr lang="fa-IR" sz="1800" kern="100" dirty="0">
                <a:effectLst/>
                <a:latin typeface="Calibri" panose="020F0502020204030204" pitchFamily="34" charset="0"/>
                <a:ea typeface="Calibri" panose="020F0502020204030204" pitchFamily="34" charset="0"/>
                <a:cs typeface="B Mitra" panose="00000400000000000000" pitchFamily="2" charset="-78"/>
              </a:rPr>
              <a:t>بنابر این می توان گفت کل هزینه دانش آموزان در خراسان رضوی  33345192800000خواهد بود.</a:t>
            </a:r>
            <a:endParaRPr lang="en-US" sz="1800" kern="100" dirty="0">
              <a:effectLst/>
              <a:latin typeface="Calibri" panose="020F0502020204030204" pitchFamily="34" charset="0"/>
              <a:ea typeface="Calibri" panose="020F0502020204030204" pitchFamily="34" charset="0"/>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D8825565-2F53-66AC-40C8-70450686B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27CED9-230C-F7D8-570A-79771E480AEA}"/>
              </a:ext>
            </a:extLst>
          </p:cNvPr>
          <p:cNvSpPr txBox="1"/>
          <p:nvPr/>
        </p:nvSpPr>
        <p:spPr>
          <a:xfrm>
            <a:off x="699247" y="6490692"/>
            <a:ext cx="6096000" cy="307777"/>
          </a:xfrm>
          <a:prstGeom prst="rect">
            <a:avLst/>
          </a:prstGeom>
          <a:noFill/>
        </p:spPr>
        <p:txBody>
          <a:bodyPr wrap="square">
            <a:spAutoFit/>
          </a:bodyPr>
          <a:lstStyle/>
          <a:p>
            <a:r>
              <a:rPr lang="fa-IR" sz="1400" kern="100" dirty="0">
                <a:effectLst/>
                <a:latin typeface="Calibri" panose="020F0502020204030204" pitchFamily="34" charset="0"/>
                <a:ea typeface="Calibri" panose="020F0502020204030204" pitchFamily="34" charset="0"/>
                <a:cs typeface="B Mitra" panose="00000400000000000000" pitchFamily="2" charset="-78"/>
              </a:rPr>
              <a:t>(منبع: </a:t>
            </a:r>
            <a:r>
              <a:rPr lang="ar-SA" sz="1400" kern="100" dirty="0">
                <a:effectLst/>
                <a:latin typeface="Calibri" panose="020F0502020204030204" pitchFamily="34" charset="0"/>
                <a:ea typeface="Calibri" panose="020F0502020204030204" pitchFamily="34" charset="0"/>
                <a:cs typeface="B Mitra" panose="00000400000000000000" pitchFamily="2" charset="-78"/>
              </a:rPr>
              <a:t>سالنامه آماری خراسان رضوی،1401) </a:t>
            </a:r>
            <a:endParaRPr lang="en-US" sz="1400" dirty="0"/>
          </a:p>
        </p:txBody>
      </p:sp>
    </p:spTree>
    <p:extLst>
      <p:ext uri="{BB962C8B-B14F-4D97-AF65-F5344CB8AC3E}">
        <p14:creationId xmlns:p14="http://schemas.microsoft.com/office/powerpoint/2010/main" val="375864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3" name="Rectangle: Rounded Corners 2">
            <a:extLst>
              <a:ext uri="{FF2B5EF4-FFF2-40B4-BE49-F238E27FC236}">
                <a16:creationId xmlns:a16="http://schemas.microsoft.com/office/drawing/2014/main" id="{7E0A429E-08A1-A2FC-EAAD-CDD8AA5600A3}"/>
              </a:ext>
            </a:extLst>
          </p:cNvPr>
          <p:cNvSpPr/>
          <p:nvPr/>
        </p:nvSpPr>
        <p:spPr>
          <a:xfrm>
            <a:off x="4362791" y="440870"/>
            <a:ext cx="3466418"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هزینه آموزش</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sp>
        <p:nvSpPr>
          <p:cNvPr id="6" name="TextBox 5">
            <a:extLst>
              <a:ext uri="{FF2B5EF4-FFF2-40B4-BE49-F238E27FC236}">
                <a16:creationId xmlns:a16="http://schemas.microsoft.com/office/drawing/2014/main" id="{FE08623D-EB7D-BD51-C47F-FCDC019EAD5A}"/>
              </a:ext>
            </a:extLst>
          </p:cNvPr>
          <p:cNvSpPr txBox="1"/>
          <p:nvPr/>
        </p:nvSpPr>
        <p:spPr>
          <a:xfrm>
            <a:off x="5441577" y="1674573"/>
            <a:ext cx="6121006" cy="4204356"/>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در سال تحصیلی ۱۴۰۲-۱۴۰۱ تعداد کل دانشجویان استان </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 </a:t>
            </a:r>
            <a:r>
              <a:rPr kumimoji="0" lang="fa-IR"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خراسان رضوی </a:t>
            </a:r>
            <a:r>
              <a:rPr kumimoji="0" lang="ar-S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۲۳۵۶۱۱ نفر بوده است که از این تعداد ۲۰ درصد در دانشگاه ها و مؤسسات آموزش عالی وزارت علوم تحقیقات و فناوری و ۲۰ درصد در مؤسسات آموزش عالی غیر دولتی غیر انتفاعی تحصیل می کنند. همچنین دانشجویان زن با تعداد ۱۲۴۱۱۹ نفر ۵۳ درصد کل دانشجویان را تشکیل میدهند. از تعداد کل دانشجویان ۱۳ درصد در مقطع کاردانی (فوق دیپلم) ۶۵ درصد در مقطع کارشناسی (لیسانس) ۱۶ درصد در مقطع کارشناسی ارشد (فوق لیسانس ۳ درصد در مقطع دکترای حرفه ای و ۴ درصد در مقطع دکترای تخصصی مشغول تحصیل می باشند.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endParaRPr>
          </a:p>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endParaRP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D8825565-2F53-66AC-40C8-70450686B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دانشگاه فردوسی مشهد؛ آدرس، تلفن، ساعت کاری، تصاویر و نظرات کاربران | نقشه و  مسیریاب بلد">
            <a:extLst>
              <a:ext uri="{FF2B5EF4-FFF2-40B4-BE49-F238E27FC236}">
                <a16:creationId xmlns:a16="http://schemas.microsoft.com/office/drawing/2014/main" id="{C42F2BA2-FD82-F147-6C49-A81C03E740C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3750746"/>
            <a:ext cx="4734490" cy="266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922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3" name="Rectangle: Rounded Corners 2">
            <a:extLst>
              <a:ext uri="{FF2B5EF4-FFF2-40B4-BE49-F238E27FC236}">
                <a16:creationId xmlns:a16="http://schemas.microsoft.com/office/drawing/2014/main" id="{7E0A429E-08A1-A2FC-EAAD-CDD8AA5600A3}"/>
              </a:ext>
            </a:extLst>
          </p:cNvPr>
          <p:cNvSpPr/>
          <p:nvPr/>
        </p:nvSpPr>
        <p:spPr>
          <a:xfrm>
            <a:off x="4362791" y="440870"/>
            <a:ext cx="3466418"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هزینه آموزش</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sp>
        <p:nvSpPr>
          <p:cNvPr id="6" name="TextBox 5">
            <a:extLst>
              <a:ext uri="{FF2B5EF4-FFF2-40B4-BE49-F238E27FC236}">
                <a16:creationId xmlns:a16="http://schemas.microsoft.com/office/drawing/2014/main" id="{FE08623D-EB7D-BD51-C47F-FCDC019EAD5A}"/>
              </a:ext>
            </a:extLst>
          </p:cNvPr>
          <p:cNvSpPr txBox="1"/>
          <p:nvPr/>
        </p:nvSpPr>
        <p:spPr>
          <a:xfrm>
            <a:off x="2679032" y="1932989"/>
            <a:ext cx="8750607" cy="3788858"/>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بررسی رویکرد دولت در آموزش عالی پزشکی و پیراپزشکی و غیرپزشکی، نشان می‌دهد که مجموع اعتبارات برآوردشده حوزه آموزش پزشکی و پیراپزشکی در بودجه 1402 به ازای هر دانشجو حدود ۱۳۳ میلیون تومان است و اعتبارات وزارت علوم و دانشگاه‌ها و سایر موسسات آموزش عالی وابسته به آن (پیام‌نور و فنی و حرفه‌ای)، به ازای هر دانشجو به طور میانگین حدود ۴۳ میلیون تومان است. این موضوع نشان می‌دهد که توجه بودجه‌ای دولت در زمینه آموزش عالی به سمت آموزش پزشکی و پیراپزشکی است. بنابراین انتظار می‌رود دانشگاه‌های علوم پزشکی در آموزش و پژوهش از کارآمدی بالایی برخوردار باشند</a:t>
            </a:r>
            <a:r>
              <a:rPr kumimoji="0" lang="fa-IR"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 </a:t>
            </a:r>
            <a:r>
              <a:rPr kumimoji="0" lang="ar-S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بنابر این کل هزینه آموزش عالی پزشکی در سال 1402  حدود 424802000000 تومان است و کل هزینه آموزش عالی غیر پزشکی حدود 1956260000  در سال 1402 بوده است.</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endParaRPr>
          </a:p>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endParaRP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D8825565-2F53-66AC-40C8-70450686B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Student With Book PNG – Free Download">
            <a:extLst>
              <a:ext uri="{FF2B5EF4-FFF2-40B4-BE49-F238E27FC236}">
                <a16:creationId xmlns:a16="http://schemas.microsoft.com/office/drawing/2014/main" id="{DB29360D-0013-4A6B-C6B7-940F17B1F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57" y="2601205"/>
            <a:ext cx="2436143" cy="380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3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241691" y="822210"/>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3" name="Rectangle: Rounded Corners 2">
            <a:extLst>
              <a:ext uri="{FF2B5EF4-FFF2-40B4-BE49-F238E27FC236}">
                <a16:creationId xmlns:a16="http://schemas.microsoft.com/office/drawing/2014/main" id="{7E0A429E-08A1-A2FC-EAAD-CDD8AA5600A3}"/>
              </a:ext>
            </a:extLst>
          </p:cNvPr>
          <p:cNvSpPr/>
          <p:nvPr/>
        </p:nvSpPr>
        <p:spPr>
          <a:xfrm>
            <a:off x="3118104" y="440873"/>
            <a:ext cx="4994569"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راهکار (یارانه مشروط)</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pic>
        <p:nvPicPr>
          <p:cNvPr id="4" name="Picture 2">
            <a:extLst>
              <a:ext uri="{FF2B5EF4-FFF2-40B4-BE49-F238E27FC236}">
                <a16:creationId xmlns:a16="http://schemas.microsoft.com/office/drawing/2014/main" id="{D8825565-2F53-66AC-40C8-70450686B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 y="570742"/>
            <a:ext cx="1635292" cy="16352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78AFDE-DB0D-EB07-752B-794AE6546A0C}"/>
              </a:ext>
            </a:extLst>
          </p:cNvPr>
          <p:cNvSpPr txBox="1"/>
          <p:nvPr/>
        </p:nvSpPr>
        <p:spPr>
          <a:xfrm>
            <a:off x="-2379426" y="6490690"/>
            <a:ext cx="4793442"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منبع:مرکز پژوهش های مجلس (1401)</a:t>
            </a:r>
          </a:p>
        </p:txBody>
      </p:sp>
      <p:sp>
        <p:nvSpPr>
          <p:cNvPr id="7" name="TextBox 6">
            <a:extLst>
              <a:ext uri="{FF2B5EF4-FFF2-40B4-BE49-F238E27FC236}">
                <a16:creationId xmlns:a16="http://schemas.microsoft.com/office/drawing/2014/main" id="{2924942C-522C-9D03-2ECF-890FAB0FF3D2}"/>
              </a:ext>
            </a:extLst>
          </p:cNvPr>
          <p:cNvSpPr txBox="1"/>
          <p:nvPr/>
        </p:nvSpPr>
        <p:spPr>
          <a:xfrm>
            <a:off x="556709" y="2348889"/>
            <a:ext cx="10799963" cy="3139321"/>
          </a:xfrm>
          <a:prstGeom prst="rect">
            <a:avLst/>
          </a:prstGeom>
          <a:noFill/>
        </p:spPr>
        <p:txBody>
          <a:bodyPr wrap="square">
            <a:spAutoFit/>
          </a:bodyPr>
          <a:lstStyle/>
          <a:p>
            <a:pPr algn="just" rtl="1"/>
            <a:r>
              <a:rPr lang="fa-IR" dirty="0">
                <a:cs typeface="B Mitra" panose="00000400000000000000" pitchFamily="2" charset="-78"/>
              </a:rPr>
              <a:t>یارانه مشروط به معنی پرداخت حمایتی </a:t>
            </a:r>
            <a:r>
              <a:rPr lang="en-US" dirty="0">
                <a:cs typeface="B Mitra" panose="00000400000000000000" pitchFamily="2" charset="-78"/>
              </a:rPr>
              <a:t>)</a:t>
            </a:r>
            <a:r>
              <a:rPr lang="fa-IR" dirty="0">
                <a:cs typeface="B Mitra" panose="00000400000000000000" pitchFamily="2" charset="-78"/>
              </a:rPr>
              <a:t>نقدی یا شبه</a:t>
            </a:r>
            <a:r>
              <a:rPr lang="en-US" dirty="0">
                <a:cs typeface="B Mitra" panose="00000400000000000000" pitchFamily="2" charset="-78"/>
              </a:rPr>
              <a:t> </a:t>
            </a:r>
            <a:r>
              <a:rPr lang="fa-IR" dirty="0">
                <a:cs typeface="B Mitra" panose="00000400000000000000" pitchFamily="2" charset="-78"/>
              </a:rPr>
              <a:t>نقدی</a:t>
            </a:r>
            <a:r>
              <a:rPr lang="en-US" dirty="0">
                <a:cs typeface="B Mitra" panose="00000400000000000000" pitchFamily="2" charset="-78"/>
              </a:rPr>
              <a:t>( </a:t>
            </a:r>
            <a:r>
              <a:rPr lang="fa-IR" dirty="0">
                <a:cs typeface="B Mitra" panose="00000400000000000000" pitchFamily="2" charset="-78"/>
              </a:rPr>
              <a:t>به خانوار است، منوط به این که شروطی را برآورده کنند. دلیل اصلی استفاده از این نوع یارانه در مقابل یارانه غیرمشروط به شرح زیر است: برخی خانوارها ممکن است به دلیل نیاز عاجل یا عدم اطلاع کاری که در بلندمدت به نفع خودشان است (مانند فرستادن کودک به مدرسه ) را انجام ندهند. دولت میتواند با مشروط کردن یارانه به این کار، موجب جذاب تر شدن آن شود. ارائه یارانه به صورت غیرمشروط ممکن است به اندازه کافی در خانوار انگیزه ایجاد نکند، به عنوان مثال خانواری که برای تحصیل کودک ارزش زیادی قائل نیست حتی اگر یارانه دریافت کند نیز کودک را به مدرسه نمی فرستد. از سوی دیگر، بر حسب نیاز کشور می توان شروط یارانه را تغییر داد، به عنوان مثال در کشوری که نرخ بازماندگی از تحصیل زیاد است میتوان شرط را از جنس آموزش تعریف کرد، و در کشوری که نگرانی محیطزیستی پررنگ است میتوان یارانه را مشروط به محافظت از جنگل ها قرار داد. این یک مزیت بزرگ برای این نوع یارانه است. باید توجه شود که یارانه مشروط معمولا به عنوان یک بخش از نظام یارانه به کار گرفته میشود. چند یارانه مشروط که میتوانند در ایران مفید واقع شوند عبارتند از: </a:t>
            </a:r>
          </a:p>
          <a:p>
            <a:pPr marL="285750" indent="-285750" algn="just" rtl="1">
              <a:buFont typeface="Wingdings" panose="05000000000000000000" pitchFamily="2" charset="2"/>
              <a:buChar char="§"/>
            </a:pPr>
            <a:r>
              <a:rPr lang="fa-IR" dirty="0">
                <a:cs typeface="B Mitra" panose="00000400000000000000" pitchFamily="2" charset="-78"/>
              </a:rPr>
              <a:t>یارانه مشروط به تغذیه مناسب کودکان </a:t>
            </a:r>
          </a:p>
          <a:p>
            <a:pPr marL="285750" indent="-285750" algn="just" rtl="1">
              <a:buFont typeface="Wingdings" panose="05000000000000000000" pitchFamily="2" charset="2"/>
              <a:buChar char="§"/>
            </a:pPr>
            <a:r>
              <a:rPr lang="fa-IR" dirty="0">
                <a:cs typeface="B Mitra" panose="00000400000000000000" pitchFamily="2" charset="-78"/>
              </a:rPr>
              <a:t>یارانه مشروط به رجوع مادران باردار و شیرده به پزشک متخصص</a:t>
            </a:r>
          </a:p>
          <a:p>
            <a:pPr marL="285750" indent="-285750" algn="just" rtl="1">
              <a:buFont typeface="Wingdings" panose="05000000000000000000" pitchFamily="2" charset="2"/>
              <a:buChar char="§"/>
            </a:pPr>
            <a:r>
              <a:rPr lang="fa-IR" dirty="0">
                <a:cs typeface="B Mitra" panose="00000400000000000000" pitchFamily="2" charset="-78"/>
              </a:rPr>
              <a:t> یارانه مشروط به تحصیل کودکان </a:t>
            </a:r>
          </a:p>
          <a:p>
            <a:pPr marL="285750" indent="-285750" algn="just" rtl="1">
              <a:buFont typeface="Wingdings" panose="05000000000000000000" pitchFamily="2" charset="2"/>
              <a:buChar char="§"/>
            </a:pPr>
            <a:r>
              <a:rPr lang="fa-IR" dirty="0">
                <a:cs typeface="B Mitra" panose="00000400000000000000" pitchFamily="2" charset="-78"/>
              </a:rPr>
              <a:t>یارانه مشروط به استفاده خانوار از خدمات مددکار ی اجتماعی</a:t>
            </a:r>
            <a:endParaRPr lang="en-US" dirty="0">
              <a:cs typeface="B Mitra" panose="00000400000000000000" pitchFamily="2" charset="-78"/>
            </a:endParaRPr>
          </a:p>
        </p:txBody>
      </p:sp>
    </p:spTree>
    <p:extLst>
      <p:ext uri="{BB962C8B-B14F-4D97-AF65-F5344CB8AC3E}">
        <p14:creationId xmlns:p14="http://schemas.microsoft.com/office/powerpoint/2010/main" val="384485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0A429E-08A1-A2FC-EAAD-CDD8AA5600A3}"/>
              </a:ext>
            </a:extLst>
          </p:cNvPr>
          <p:cNvSpPr/>
          <p:nvPr/>
        </p:nvSpPr>
        <p:spPr>
          <a:xfrm>
            <a:off x="4362791" y="440870"/>
            <a:ext cx="3466418"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منابع</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sp>
        <p:nvSpPr>
          <p:cNvPr id="6" name="TextBox 5">
            <a:extLst>
              <a:ext uri="{FF2B5EF4-FFF2-40B4-BE49-F238E27FC236}">
                <a16:creationId xmlns:a16="http://schemas.microsoft.com/office/drawing/2014/main" id="{FE08623D-EB7D-BD51-C47F-FCDC019EAD5A}"/>
              </a:ext>
            </a:extLst>
          </p:cNvPr>
          <p:cNvSpPr txBox="1"/>
          <p:nvPr/>
        </p:nvSpPr>
        <p:spPr>
          <a:xfrm>
            <a:off x="3411109" y="1365334"/>
            <a:ext cx="8172041" cy="4492897"/>
          </a:xfrm>
          <a:prstGeom prst="rect">
            <a:avLst/>
          </a:prstGeom>
          <a:noFill/>
        </p:spPr>
        <p:txBody>
          <a:bodyPr wrap="square" rtlCol="0">
            <a:spAutoFit/>
          </a:bodyPr>
          <a:lstStyle/>
          <a:p>
            <a:pPr marR="0" algn="just" rtl="1">
              <a:lnSpc>
                <a:spcPct val="107000"/>
              </a:lnSpc>
              <a:spcBef>
                <a:spcPts val="0"/>
              </a:spcBef>
              <a:spcAft>
                <a:spcPts val="800"/>
              </a:spcAft>
            </a:pPr>
            <a:r>
              <a:rPr lang="ar-SA" sz="1200" b="1" kern="100" dirty="0">
                <a:effectLst/>
                <a:latin typeface="Calibri" panose="020F0502020204030204" pitchFamily="34" charset="0"/>
                <a:ea typeface="Calibri" panose="020F0502020204030204" pitchFamily="34" charset="0"/>
                <a:cs typeface="B Mitra" panose="00000400000000000000" pitchFamily="2" charset="-78"/>
              </a:rPr>
              <a:t> منابع </a:t>
            </a:r>
            <a:endParaRPr lang="en-US" sz="1200" kern="100" dirty="0">
              <a:effectLst/>
              <a:latin typeface="Calibri" panose="020F0502020204030204" pitchFamily="34" charset="0"/>
              <a:ea typeface="Calibri" panose="020F0502020204030204" pitchFamily="34" charset="0"/>
              <a:cs typeface="B Mitra" panose="00000400000000000000" pitchFamily="2" charset="-78"/>
            </a:endParaRPr>
          </a:p>
          <a:p>
            <a:pPr marL="285750" marR="0" indent="-285750" algn="just" rtl="1">
              <a:lnSpc>
                <a:spcPct val="107000"/>
              </a:lnSpc>
              <a:spcBef>
                <a:spcPts val="0"/>
              </a:spcBef>
              <a:spcAft>
                <a:spcPts val="800"/>
              </a:spcAft>
              <a:buFont typeface="Arial" panose="020B0604020202020204" pitchFamily="34" charset="0"/>
              <a:buChar char="•"/>
            </a:pPr>
            <a:r>
              <a:rPr lang="ar-SA" sz="1200" kern="100" dirty="0">
                <a:effectLst/>
                <a:latin typeface="Calibri" panose="020F0502020204030204" pitchFamily="34" charset="0"/>
                <a:ea typeface="Calibri" panose="020F0502020204030204" pitchFamily="34" charset="0"/>
                <a:cs typeface="B Mitra" panose="00000400000000000000" pitchFamily="2" charset="-78"/>
              </a:rPr>
              <a:t>باشگاه خبرنگاران جوان (1402)، جمعیت دانش آموزان خراسان رضوی امسال حدود هشت درصد رشد دارد،</a:t>
            </a:r>
            <a:r>
              <a:rPr lang="en-US" sz="1200" kern="100" dirty="0">
                <a:effectLst/>
                <a:latin typeface="Calibri" panose="020F0502020204030204" pitchFamily="34" charset="0"/>
                <a:ea typeface="Calibri" panose="020F0502020204030204" pitchFamily="34" charset="0"/>
                <a:cs typeface="B Mitra" panose="00000400000000000000" pitchFamily="2" charset="-78"/>
              </a:rPr>
              <a:t>http://www.yjc.ir/00ZsoC</a:t>
            </a:r>
          </a:p>
          <a:p>
            <a:pPr marL="285750" marR="0" indent="-285750" algn="just" rtl="1">
              <a:lnSpc>
                <a:spcPct val="107000"/>
              </a:lnSpc>
              <a:spcBef>
                <a:spcPts val="0"/>
              </a:spcBef>
              <a:spcAft>
                <a:spcPts val="800"/>
              </a:spcAft>
              <a:buFont typeface="Arial" panose="020B0604020202020204" pitchFamily="34" charset="0"/>
              <a:buChar char="•"/>
            </a:pPr>
            <a:r>
              <a:rPr lang="ar-SA" sz="1200" kern="100" dirty="0">
                <a:effectLst/>
                <a:latin typeface="Calibri" panose="020F0502020204030204" pitchFamily="34" charset="0"/>
                <a:ea typeface="Calibri" panose="020F0502020204030204" pitchFamily="34" charset="0"/>
                <a:cs typeface="B Mitra" panose="00000400000000000000" pitchFamily="2" charset="-78"/>
              </a:rPr>
              <a:t>پایگاه خبری ایسنا (1402)، سرانه </a:t>
            </a:r>
            <a:r>
              <a:rPr lang="fa-IR" sz="1200" kern="100" dirty="0">
                <a:effectLst/>
                <a:latin typeface="Calibri" panose="020F0502020204030204" pitchFamily="34" charset="0"/>
                <a:ea typeface="Calibri" panose="020F0502020204030204" pitchFamily="34" charset="0"/>
                <a:cs typeface="B Mitra" panose="00000400000000000000" pitchFamily="2" charset="-78"/>
              </a:rPr>
              <a:t>۳</a:t>
            </a:r>
            <a:r>
              <a:rPr lang="ar-SA" sz="1200" kern="100" dirty="0">
                <a:effectLst/>
                <a:latin typeface="Calibri" panose="020F0502020204030204" pitchFamily="34" charset="0"/>
                <a:ea typeface="Calibri" panose="020F0502020204030204" pitchFamily="34" charset="0"/>
                <a:cs typeface="B Mitra" panose="00000400000000000000" pitchFamily="2" charset="-78"/>
              </a:rPr>
              <a:t> برابری بودجه آموزش دانشجویان پزشکی نسبت به غیرپزشکی‌ها از بودجه </a:t>
            </a:r>
            <a:r>
              <a:rPr lang="fa-IR" sz="1200" kern="100" dirty="0">
                <a:effectLst/>
                <a:latin typeface="Calibri" panose="020F0502020204030204" pitchFamily="34" charset="0"/>
                <a:ea typeface="Calibri" panose="020F0502020204030204" pitchFamily="34" charset="0"/>
                <a:cs typeface="B Mitra" panose="00000400000000000000" pitchFamily="2" charset="-78"/>
              </a:rPr>
              <a:t>۱۴۰۲ </a:t>
            </a:r>
            <a:r>
              <a:rPr lang="ar-SA" sz="1200" kern="100" dirty="0">
                <a:effectLst/>
                <a:latin typeface="Calibri" panose="020F0502020204030204" pitchFamily="34" charset="0"/>
                <a:ea typeface="Calibri" panose="020F0502020204030204" pitchFamily="34" charset="0"/>
                <a:cs typeface="B Mitra" panose="00000400000000000000" pitchFamily="2" charset="-78"/>
              </a:rPr>
              <a:t>، </a:t>
            </a:r>
            <a:r>
              <a:rPr lang="en-US" sz="1200" kern="100" dirty="0">
                <a:effectLst/>
                <a:latin typeface="Calibri" panose="020F0502020204030204" pitchFamily="34" charset="0"/>
                <a:ea typeface="Calibri" panose="020F0502020204030204" pitchFamily="34" charset="0"/>
                <a:cs typeface="B Mitra" panose="00000400000000000000" pitchFamily="2" charset="-78"/>
              </a:rPr>
              <a:t>isna.ir/</a:t>
            </a:r>
            <a:r>
              <a:rPr lang="en-US" sz="1200" kern="100" dirty="0" err="1">
                <a:effectLst/>
                <a:latin typeface="Calibri" panose="020F0502020204030204" pitchFamily="34" charset="0"/>
                <a:ea typeface="Calibri" panose="020F0502020204030204" pitchFamily="34" charset="0"/>
                <a:cs typeface="B Mitra" panose="00000400000000000000" pitchFamily="2" charset="-78"/>
              </a:rPr>
              <a:t>xdNjpz</a:t>
            </a:r>
            <a:endParaRPr lang="fa-IR" sz="1200" kern="100" dirty="0">
              <a:effectLst/>
              <a:latin typeface="Calibri" panose="020F0502020204030204" pitchFamily="34" charset="0"/>
              <a:ea typeface="Calibri" panose="020F0502020204030204" pitchFamily="34" charset="0"/>
              <a:cs typeface="B Mitra" panose="00000400000000000000" pitchFamily="2" charset="-78"/>
            </a:endParaRPr>
          </a:p>
          <a:p>
            <a:pPr marL="285750" marR="0" indent="-285750" algn="just" rtl="1">
              <a:lnSpc>
                <a:spcPct val="107000"/>
              </a:lnSpc>
              <a:spcBef>
                <a:spcPts val="0"/>
              </a:spcBef>
              <a:spcAft>
                <a:spcPts val="800"/>
              </a:spcAft>
              <a:buFont typeface="Arial" panose="020B0604020202020204" pitchFamily="34" charset="0"/>
              <a:buChar char="•"/>
            </a:pPr>
            <a:r>
              <a:rPr lang="fa-IR" sz="1200" kern="100" dirty="0">
                <a:effectLst/>
                <a:latin typeface="Calibri" panose="020F0502020204030204" pitchFamily="34" charset="0"/>
                <a:ea typeface="Calibri" panose="020F0502020204030204" pitchFamily="34" charset="0"/>
                <a:cs typeface="B Mitra" panose="00000400000000000000" pitchFamily="2" charset="-78"/>
              </a:rPr>
              <a:t>پایگاه خبری ایسنا (1402)، بیش از ۶ میلیون و ۳۸۱ هزار نفر در خراسان رضوی یارانه‌بگیر هستند. دی ماه 1402، کد خبر85353884</a:t>
            </a:r>
            <a:endParaRPr lang="en-US" sz="1200" kern="100" dirty="0">
              <a:effectLst/>
              <a:latin typeface="Calibri" panose="020F0502020204030204" pitchFamily="34" charset="0"/>
              <a:ea typeface="Calibri" panose="020F0502020204030204" pitchFamily="34" charset="0"/>
              <a:cs typeface="B Mitra" panose="00000400000000000000" pitchFamily="2" charset="-78"/>
            </a:endParaRPr>
          </a:p>
          <a:p>
            <a:pPr marL="285750" marR="0" indent="-285750" algn="just" rtl="1">
              <a:lnSpc>
                <a:spcPct val="107000"/>
              </a:lnSpc>
              <a:spcBef>
                <a:spcPts val="0"/>
              </a:spcBef>
              <a:spcAft>
                <a:spcPts val="800"/>
              </a:spcAft>
              <a:buFont typeface="Arial" panose="020B0604020202020204" pitchFamily="34" charset="0"/>
              <a:buChar char="•"/>
            </a:pPr>
            <a:r>
              <a:rPr lang="ar-SA" sz="1200" kern="100" dirty="0">
                <a:effectLst/>
                <a:latin typeface="Calibri" panose="020F0502020204030204" pitchFamily="34" charset="0"/>
                <a:ea typeface="Calibri" panose="020F0502020204030204" pitchFamily="34" charset="0"/>
                <a:cs typeface="B Mitra" panose="00000400000000000000" pitchFamily="2" charset="-78"/>
              </a:rPr>
              <a:t> روزنامه فرهیختگان (1403)،</a:t>
            </a:r>
            <a:r>
              <a:rPr lang="ar-SA" sz="1200" kern="1800" dirty="0">
                <a:solidFill>
                  <a:srgbClr val="CC1302"/>
                </a:solidFill>
                <a:effectLst/>
                <a:latin typeface="Nassim"/>
                <a:ea typeface="Times New Roman" panose="02020603050405020304" pitchFamily="18" charset="0"/>
                <a:cs typeface="B Mitra" panose="00000400000000000000" pitchFamily="2" charset="-78"/>
              </a:rPr>
              <a:t> </a:t>
            </a:r>
            <a:r>
              <a:rPr lang="fa-IR" sz="1200" kern="100" dirty="0">
                <a:effectLst/>
                <a:latin typeface="Calibri" panose="020F0502020204030204" pitchFamily="34" charset="0"/>
                <a:ea typeface="Calibri" panose="020F0502020204030204" pitchFamily="34" charset="0"/>
                <a:cs typeface="B Mitra" panose="00000400000000000000" pitchFamily="2" charset="-78"/>
              </a:rPr>
              <a:t>۳ </a:t>
            </a:r>
            <a:r>
              <a:rPr lang="ar-SA" sz="1200" kern="100" dirty="0">
                <a:effectLst/>
                <a:latin typeface="Calibri" panose="020F0502020204030204" pitchFamily="34" charset="0"/>
                <a:ea typeface="Calibri" panose="020F0502020204030204" pitchFamily="34" charset="0"/>
                <a:cs typeface="B Mitra" panose="00000400000000000000" pitchFamily="2" charset="-78"/>
              </a:rPr>
              <a:t>درصد</a:t>
            </a:r>
            <a:r>
              <a:rPr lang="en-US" sz="1200" kern="100" dirty="0">
                <a:effectLst/>
                <a:latin typeface="Calibri" panose="020F0502020204030204" pitchFamily="34" charset="0"/>
                <a:ea typeface="Calibri" panose="020F0502020204030204" pitchFamily="34" charset="0"/>
                <a:cs typeface="B Mitra" panose="00000400000000000000" pitchFamily="2" charset="-78"/>
              </a:rPr>
              <a:t> GDP </a:t>
            </a:r>
            <a:r>
              <a:rPr lang="ar-SA" sz="1200" kern="100" dirty="0">
                <a:effectLst/>
                <a:latin typeface="Calibri" panose="020F0502020204030204" pitchFamily="34" charset="0"/>
                <a:ea typeface="Calibri" panose="020F0502020204030204" pitchFamily="34" charset="0"/>
                <a:cs typeface="B Mitra" panose="00000400000000000000" pitchFamily="2" charset="-78"/>
              </a:rPr>
              <a:t>خرج آموزش‌وپرورش می‌شود، </a:t>
            </a:r>
            <a:r>
              <a:rPr lang="en-US" sz="1200" u="sng" kern="100" dirty="0">
                <a:effectLst/>
                <a:latin typeface="Calibri" panose="020F0502020204030204" pitchFamily="34" charset="0"/>
                <a:ea typeface="Calibri" panose="020F0502020204030204" pitchFamily="34" charset="0"/>
                <a:cs typeface="B Mitra" panose="00000400000000000000" pitchFamily="2" charset="-78"/>
                <a:hlinkClick r:id="rId3">
                  <a:extLst>
                    <a:ext uri="{A12FA001-AC4F-418D-AE19-62706E023703}">
                      <ahyp:hlinkClr xmlns:ahyp="http://schemas.microsoft.com/office/drawing/2018/hyperlinkcolor" val="tx"/>
                    </a:ext>
                  </a:extLst>
                </a:hlinkClick>
              </a:rPr>
              <a:t>http://fdn.ir/190221</a:t>
            </a:r>
            <a:endParaRPr lang="en-US" sz="1200" kern="100" dirty="0">
              <a:effectLst/>
              <a:latin typeface="Calibri" panose="020F0502020204030204" pitchFamily="34" charset="0"/>
              <a:ea typeface="Calibri" panose="020F0502020204030204" pitchFamily="34" charset="0"/>
              <a:cs typeface="B Mitra" panose="00000400000000000000" pitchFamily="2" charset="-78"/>
            </a:endParaRPr>
          </a:p>
          <a:p>
            <a:pPr marL="285750" marR="0" indent="-285750" algn="just" rtl="1">
              <a:lnSpc>
                <a:spcPct val="107000"/>
              </a:lnSpc>
              <a:spcBef>
                <a:spcPts val="0"/>
              </a:spcBef>
              <a:spcAft>
                <a:spcPts val="800"/>
              </a:spcAft>
              <a:buFont typeface="Arial" panose="020B0604020202020204" pitchFamily="34" charset="0"/>
              <a:buChar char="•"/>
            </a:pPr>
            <a:r>
              <a:rPr lang="ar-SA" sz="1200" kern="100" dirty="0">
                <a:effectLst/>
                <a:latin typeface="Calibri" panose="020F0502020204030204" pitchFamily="34" charset="0"/>
                <a:ea typeface="Calibri" panose="020F0502020204030204" pitchFamily="34" charset="0"/>
                <a:cs typeface="B Mitra" panose="00000400000000000000" pitchFamily="2" charset="-78"/>
              </a:rPr>
              <a:t>سالنامه آماری خراسان رضوی (1402)، فصل 17آموزش</a:t>
            </a:r>
            <a:r>
              <a:rPr lang="fa-IR" sz="1200" kern="100" dirty="0">
                <a:effectLst/>
                <a:latin typeface="Calibri" panose="020F0502020204030204" pitchFamily="34" charset="0"/>
                <a:ea typeface="Calibri" panose="020F0502020204030204" pitchFamily="34" charset="0"/>
                <a:cs typeface="B Mitra" panose="00000400000000000000" pitchFamily="2" charset="-78"/>
              </a:rPr>
              <a:t>، جمعیت</a:t>
            </a:r>
          </a:p>
          <a:p>
            <a:pPr marL="285750" marR="0" indent="-285750" algn="just" rtl="1">
              <a:lnSpc>
                <a:spcPct val="107000"/>
              </a:lnSpc>
              <a:spcBef>
                <a:spcPts val="0"/>
              </a:spcBef>
              <a:spcAft>
                <a:spcPts val="800"/>
              </a:spcAft>
              <a:buFont typeface="Arial" panose="020B0604020202020204" pitchFamily="34" charset="0"/>
              <a:buChar char="•"/>
            </a:pPr>
            <a:r>
              <a:rPr lang="fa-IR" sz="1200" kern="100" dirty="0">
                <a:effectLst/>
                <a:latin typeface="Calibri" panose="020F0502020204030204" pitchFamily="34" charset="0"/>
                <a:ea typeface="Calibri" panose="020F0502020204030204" pitchFamily="34" charset="0"/>
                <a:cs typeface="B Mitra" panose="00000400000000000000" pitchFamily="2" charset="-78"/>
              </a:rPr>
              <a:t>سالنامه آماری کل کشور(1402)، فصل جمعیت</a:t>
            </a:r>
            <a:endParaRPr lang="en-US" sz="1200" kern="100" dirty="0">
              <a:effectLst/>
              <a:latin typeface="Calibri" panose="020F0502020204030204" pitchFamily="34" charset="0"/>
              <a:ea typeface="Calibri" panose="020F0502020204030204" pitchFamily="34" charset="0"/>
              <a:cs typeface="B Mitra" panose="00000400000000000000" pitchFamily="2" charset="-78"/>
            </a:endParaRPr>
          </a:p>
          <a:p>
            <a:pPr marL="285750" marR="0" indent="-285750" algn="just" rtl="1">
              <a:lnSpc>
                <a:spcPct val="107000"/>
              </a:lnSpc>
              <a:spcBef>
                <a:spcPts val="0"/>
              </a:spcBef>
              <a:spcAft>
                <a:spcPts val="800"/>
              </a:spcAft>
              <a:buFont typeface="Arial" panose="020B0604020202020204" pitchFamily="34" charset="0"/>
              <a:buChar char="•"/>
            </a:pPr>
            <a:r>
              <a:rPr lang="ar-SA" sz="1200" kern="100" dirty="0">
                <a:effectLst/>
                <a:latin typeface="Calibri" panose="020F0502020204030204" pitchFamily="34" charset="0"/>
                <a:ea typeface="Calibri" panose="020F0502020204030204" pitchFamily="34" charset="0"/>
                <a:cs typeface="B Mitra" panose="00000400000000000000" pitchFamily="2" charset="-78"/>
              </a:rPr>
              <a:t>قانون بودجه 1403، تبصره -٨</a:t>
            </a:r>
            <a:endParaRPr lang="fa-IR" sz="1200" kern="100" dirty="0">
              <a:effectLst/>
              <a:latin typeface="Calibri" panose="020F0502020204030204" pitchFamily="34" charset="0"/>
              <a:ea typeface="Calibri" panose="020F0502020204030204" pitchFamily="34" charset="0"/>
              <a:cs typeface="B Mitra" panose="00000400000000000000" pitchFamily="2" charset="-78"/>
            </a:endParaRPr>
          </a:p>
          <a:p>
            <a:pPr marL="285750" marR="0" indent="-285750" algn="just" rtl="1">
              <a:lnSpc>
                <a:spcPct val="107000"/>
              </a:lnSpc>
              <a:spcBef>
                <a:spcPts val="0"/>
              </a:spcBef>
              <a:spcAft>
                <a:spcPts val="800"/>
              </a:spcAft>
              <a:buFont typeface="Arial" panose="020B0604020202020204" pitchFamily="34" charset="0"/>
              <a:buChar char="•"/>
            </a:pPr>
            <a:r>
              <a:rPr lang="fa-IR" sz="1200" kern="100" dirty="0">
                <a:effectLst/>
                <a:latin typeface="Calibri" panose="020F0502020204030204" pitchFamily="34" charset="0"/>
                <a:ea typeface="Calibri" panose="020F0502020204030204" pitchFamily="34" charset="0"/>
                <a:cs typeface="B Mitra" panose="00000400000000000000" pitchFamily="2" charset="-78"/>
              </a:rPr>
              <a:t>آژانس بین المللی انرژی 2022</a:t>
            </a:r>
          </a:p>
          <a:p>
            <a:pPr marL="285750" marR="0" indent="-285750" algn="just" rtl="1">
              <a:lnSpc>
                <a:spcPct val="107000"/>
              </a:lnSpc>
              <a:spcBef>
                <a:spcPts val="0"/>
              </a:spcBef>
              <a:spcAft>
                <a:spcPts val="800"/>
              </a:spcAft>
              <a:buFont typeface="Arial" panose="020B0604020202020204" pitchFamily="34" charset="0"/>
              <a:buChar char="•"/>
            </a:pPr>
            <a:r>
              <a:rPr lang="fa-IR" sz="1200" kern="100" dirty="0">
                <a:latin typeface="Calibri" panose="020F0502020204030204" pitchFamily="34" charset="0"/>
                <a:ea typeface="Calibri" panose="020F0502020204030204" pitchFamily="34" charset="0"/>
                <a:cs typeface="B Mitra" panose="00000400000000000000" pitchFamily="2" charset="-78"/>
              </a:rPr>
              <a:t>برنامه و بودجه کشور (1403). سازمان مديريت و برنامه ريزي استان خراسان رضوي، گزارش جامع عملکرد اقتصاد مقاومتي</a:t>
            </a:r>
          </a:p>
          <a:p>
            <a:pPr marR="0" algn="just" rtl="1">
              <a:lnSpc>
                <a:spcPct val="107000"/>
              </a:lnSpc>
              <a:spcBef>
                <a:spcPts val="0"/>
              </a:spcBef>
              <a:spcAft>
                <a:spcPts val="800"/>
              </a:spcAft>
            </a:pPr>
            <a:r>
              <a:rPr lang="fa-IR" sz="1200" kern="100" dirty="0">
                <a:latin typeface="Calibri" panose="020F0502020204030204" pitchFamily="34" charset="0"/>
                <a:ea typeface="Calibri" panose="020F0502020204030204" pitchFamily="34" charset="0"/>
                <a:cs typeface="B Mitra" panose="00000400000000000000" pitchFamily="2" charset="-78"/>
              </a:rPr>
              <a:t>استان خراسان رضوي</a:t>
            </a:r>
            <a:endParaRPr lang="en-US" sz="1200" kern="100" dirty="0">
              <a:effectLst/>
              <a:latin typeface="Calibri" panose="020F0502020204030204" pitchFamily="34" charset="0"/>
              <a:ea typeface="Calibri" panose="020F0502020204030204" pitchFamily="34" charset="0"/>
              <a:cs typeface="B Mitra" panose="00000400000000000000" pitchFamily="2" charset="-78"/>
            </a:endParaRPr>
          </a:p>
          <a:p>
            <a:pPr marL="285750" marR="0" indent="-285750" algn="just" rtl="1">
              <a:lnSpc>
                <a:spcPct val="107000"/>
              </a:lnSpc>
              <a:spcBef>
                <a:spcPts val="0"/>
              </a:spcBef>
              <a:spcAft>
                <a:spcPts val="800"/>
              </a:spcAft>
              <a:buFont typeface="Arial" panose="020B0604020202020204" pitchFamily="34" charset="0"/>
              <a:buChar char="•"/>
            </a:pPr>
            <a:r>
              <a:rPr lang="fa-IR" sz="1200" kern="100" dirty="0">
                <a:effectLst/>
                <a:latin typeface="Calibri" panose="020F0502020204030204" pitchFamily="34" charset="0"/>
                <a:ea typeface="Calibri" panose="020F0502020204030204" pitchFamily="34" charset="0"/>
                <a:cs typeface="B Mitra" panose="00000400000000000000" pitchFamily="2" charset="-78"/>
              </a:rPr>
              <a:t>وزارت تعاون، کار و رفاه اجتماعی، معاونت رفاه اجتماعی بـرنامـه راهبـردی(1400)</a:t>
            </a:r>
          </a:p>
          <a:p>
            <a:pPr marL="285750" marR="0" indent="-285750" algn="just" rtl="1">
              <a:lnSpc>
                <a:spcPct val="107000"/>
              </a:lnSpc>
              <a:spcBef>
                <a:spcPts val="0"/>
              </a:spcBef>
              <a:spcAft>
                <a:spcPts val="800"/>
              </a:spcAft>
              <a:buFont typeface="Arial" panose="020B0604020202020204" pitchFamily="34" charset="0"/>
              <a:buChar char="•"/>
            </a:pPr>
            <a:r>
              <a:rPr lang="fa-IR" sz="1200" kern="100" dirty="0">
                <a:latin typeface="Calibri" panose="020F0502020204030204" pitchFamily="34" charset="0"/>
                <a:ea typeface="Calibri" panose="020F0502020204030204" pitchFamily="34" charset="0"/>
                <a:cs typeface="B Mitra" panose="00000400000000000000" pitchFamily="2" charset="-78"/>
              </a:rPr>
              <a:t>مرکز پژوهش های مجلس (1401). بررسی سیاستهای حمایتی یارانه مشروط</a:t>
            </a:r>
          </a:p>
          <a:p>
            <a:pPr marL="285750" marR="0" indent="-285750" algn="just" rtl="1">
              <a:lnSpc>
                <a:spcPct val="107000"/>
              </a:lnSpc>
              <a:spcBef>
                <a:spcPts val="0"/>
              </a:spcBef>
              <a:spcAft>
                <a:spcPts val="800"/>
              </a:spcAft>
              <a:buFont typeface="Arial" panose="020B0604020202020204" pitchFamily="34" charset="0"/>
              <a:buChar char="•"/>
            </a:pPr>
            <a:r>
              <a:rPr lang="fa-IR" sz="1200" dirty="0">
                <a:cs typeface="B Mitra" panose="00000400000000000000" pitchFamily="2" charset="-78"/>
              </a:rPr>
              <a:t>مرکز پژوهش های مجلس (1401). مالیات بر مجموع درآمد، نحوه ارتباط نظام مالیات بر مجموع درآمد با نظام یارانه‌ها</a:t>
            </a:r>
            <a:endParaRPr lang="fa-IR" sz="1200" kern="100" dirty="0">
              <a:latin typeface="Calibri" panose="020F0502020204030204" pitchFamily="34" charset="0"/>
              <a:ea typeface="Calibri" panose="020F0502020204030204" pitchFamily="34" charset="0"/>
              <a:cs typeface="B Mitra" panose="00000400000000000000" pitchFamily="2" charset="-78"/>
            </a:endParaRPr>
          </a:p>
          <a:p>
            <a:pPr marL="285750" marR="0" indent="-285750" algn="just" rtl="1">
              <a:lnSpc>
                <a:spcPct val="107000"/>
              </a:lnSpc>
              <a:spcBef>
                <a:spcPts val="0"/>
              </a:spcBef>
              <a:spcAft>
                <a:spcPts val="800"/>
              </a:spcAft>
              <a:buFont typeface="Arial" panose="020B0604020202020204" pitchFamily="34" charset="0"/>
              <a:buChar char="•"/>
            </a:pPr>
            <a:endParaRPr lang="fa-IR" sz="1200" kern="100"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4" name="Picture 2">
            <a:extLst>
              <a:ext uri="{FF2B5EF4-FFF2-40B4-BE49-F238E27FC236}">
                <a16:creationId xmlns:a16="http://schemas.microsoft.com/office/drawing/2014/main" id="{D8825565-2F53-66AC-40C8-70450686B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ook PNGs for Free Download">
            <a:extLst>
              <a:ext uri="{FF2B5EF4-FFF2-40B4-BE49-F238E27FC236}">
                <a16:creationId xmlns:a16="http://schemas.microsoft.com/office/drawing/2014/main" id="{0E3D2514-2F99-BF61-FF7B-72CC84670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78" y="3277253"/>
            <a:ext cx="3431958" cy="314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8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096714-01CC-6A77-0E78-9ADC27D047FF}"/>
              </a:ext>
            </a:extLst>
          </p:cNvPr>
          <p:cNvGraphicFramePr>
            <a:graphicFrameLocks noGrp="1"/>
          </p:cNvGraphicFramePr>
          <p:nvPr>
            <p:extLst>
              <p:ext uri="{D42A27DB-BD31-4B8C-83A1-F6EECF244321}">
                <p14:modId xmlns:p14="http://schemas.microsoft.com/office/powerpoint/2010/main" val="1123782898"/>
              </p:ext>
            </p:extLst>
          </p:nvPr>
        </p:nvGraphicFramePr>
        <p:xfrm>
          <a:off x="1005387" y="968790"/>
          <a:ext cx="10181229" cy="5407821"/>
        </p:xfrm>
        <a:graphic>
          <a:graphicData uri="http://schemas.openxmlformats.org/drawingml/2006/table">
            <a:tbl>
              <a:tblPr rtl="1" firstRow="1" firstCol="1" bandRow="1">
                <a:tableStyleId>{B301B821-A1FF-4177-AEE7-76D212191A09}</a:tableStyleId>
              </a:tblPr>
              <a:tblGrid>
                <a:gridCol w="10181229">
                  <a:extLst>
                    <a:ext uri="{9D8B030D-6E8A-4147-A177-3AD203B41FA5}">
                      <a16:colId xmlns:a16="http://schemas.microsoft.com/office/drawing/2014/main" val="2823803330"/>
                    </a:ext>
                  </a:extLst>
                </a:gridCol>
              </a:tblGrid>
              <a:tr h="421724">
                <a:tc>
                  <a:txBody>
                    <a:bodyPr/>
                    <a:lstStyle/>
                    <a:p>
                      <a:pPr marL="0" marR="0" algn="ctr" rtl="1">
                        <a:lnSpc>
                          <a:spcPct val="150000"/>
                        </a:lnSpc>
                        <a:spcBef>
                          <a:spcPts val="0"/>
                        </a:spcBef>
                        <a:spcAft>
                          <a:spcPts val="0"/>
                        </a:spcAft>
                      </a:pPr>
                      <a:r>
                        <a:rPr lang="ar-SA" sz="1800" kern="100">
                          <a:effectLst/>
                          <a:cs typeface="B Mitra" panose="00000400000000000000" pitchFamily="2" charset="-78"/>
                        </a:rPr>
                        <a:t>شناسنامه گزارش</a:t>
                      </a:r>
                      <a:endParaRPr lang="en-US" sz="1800" kern="1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894435198"/>
                  </a:ext>
                </a:extLst>
              </a:tr>
              <a:tr h="1782033">
                <a:tc>
                  <a:txBody>
                    <a:bodyPr/>
                    <a:lstStyle/>
                    <a:p>
                      <a:pPr marL="0" marR="0" algn="ctr" rtl="1">
                        <a:lnSpc>
                          <a:spcPct val="150000"/>
                        </a:lnSpc>
                        <a:spcBef>
                          <a:spcPts val="0"/>
                        </a:spcBef>
                        <a:spcAft>
                          <a:spcPts val="0"/>
                        </a:spcAft>
                      </a:pPr>
                      <a:endParaRPr lang="en-US" sz="1800" kern="1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2376646281"/>
                  </a:ext>
                </a:extLst>
              </a:tr>
              <a:tr h="468582">
                <a:tc>
                  <a:txBody>
                    <a:bodyPr/>
                    <a:lstStyle/>
                    <a:p>
                      <a:pPr marL="0" marR="0" algn="ctr" rtl="1">
                        <a:lnSpc>
                          <a:spcPct val="150000"/>
                        </a:lnSpc>
                        <a:spcBef>
                          <a:spcPts val="0"/>
                        </a:spcBef>
                        <a:spcAft>
                          <a:spcPts val="0"/>
                        </a:spcAft>
                      </a:pPr>
                      <a:r>
                        <a:rPr lang="ar-SA" sz="1800" kern="100" dirty="0">
                          <a:effectLst/>
                          <a:cs typeface="B Mitra" panose="00000400000000000000" pitchFamily="2" charset="-78"/>
                        </a:rPr>
                        <a:t>عنوان:</a:t>
                      </a:r>
                      <a:endParaRPr lang="fa-IR" sz="1800" kern="100" dirty="0">
                        <a:effectLst/>
                        <a:cs typeface="B Mitra" panose="00000400000000000000" pitchFamily="2" charset="-78"/>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fa-IR"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rPr>
                        <a:t>بررسی یارانه پرداختی خراسان رضوی</a:t>
                      </a:r>
                    </a:p>
                  </a:txBody>
                  <a:tcPr marL="68580" marR="68580" marT="0" marB="0" anchor="ctr"/>
                </a:tc>
                <a:extLst>
                  <a:ext uri="{0D108BD9-81ED-4DB2-BD59-A6C34878D82A}">
                    <a16:rowId xmlns:a16="http://schemas.microsoft.com/office/drawing/2014/main" val="3363602478"/>
                  </a:ext>
                </a:extLst>
              </a:tr>
              <a:tr h="1341850">
                <a:tc>
                  <a:txBody>
                    <a:bodyPr/>
                    <a:lstStyle/>
                    <a:p>
                      <a:pPr marL="0" marR="0" algn="ctr" rtl="1">
                        <a:lnSpc>
                          <a:spcPct val="150000"/>
                        </a:lnSpc>
                        <a:spcBef>
                          <a:spcPts val="0"/>
                        </a:spcBef>
                        <a:spcAft>
                          <a:spcPts val="0"/>
                        </a:spcAft>
                      </a:pPr>
                      <a:r>
                        <a:rPr lang="fa-IR" sz="1600" kern="100" dirty="0">
                          <a:effectLst/>
                          <a:cs typeface="B Mitra" panose="00000400000000000000" pitchFamily="2" charset="-78"/>
                        </a:rPr>
                        <a:t>مرکز پژوهش‌های اتاق بازرگانی، صنایع، معادن و کشاورزی خراسان رضوی</a:t>
                      </a:r>
                    </a:p>
                    <a:p>
                      <a:pPr marL="0" marR="0" algn="ctr" rtl="1">
                        <a:lnSpc>
                          <a:spcPct val="150000"/>
                        </a:lnSpc>
                        <a:spcBef>
                          <a:spcPts val="0"/>
                        </a:spcBef>
                        <a:spcAft>
                          <a:spcPts val="0"/>
                        </a:spcAft>
                      </a:pPr>
                      <a:r>
                        <a:rPr lang="fa-IR" sz="1600" kern="100" dirty="0">
                          <a:effectLst/>
                          <a:cs typeface="B Mitra" panose="00000400000000000000" pitchFamily="2" charset="-78"/>
                        </a:rPr>
                        <a:t>تهیه کنندگان: نجمه سوری ناصری</a:t>
                      </a:r>
                    </a:p>
                    <a:p>
                      <a:pPr marL="0" marR="0" algn="ctr" rtl="1">
                        <a:lnSpc>
                          <a:spcPct val="150000"/>
                        </a:lnSpc>
                        <a:spcBef>
                          <a:spcPts val="0"/>
                        </a:spcBef>
                        <a:spcAft>
                          <a:spcPts val="0"/>
                        </a:spcAft>
                      </a:pPr>
                      <a:r>
                        <a:rPr lang="fa-IR" sz="1600" kern="100" dirty="0">
                          <a:effectLst/>
                          <a:cs typeface="B Mitra" panose="00000400000000000000" pitchFamily="2" charset="-78"/>
                        </a:rPr>
                        <a:t>ناظر: شهرام عیدی‌زاده</a:t>
                      </a:r>
                      <a:endParaRPr lang="en-US" sz="1600" kern="100" dirty="0">
                        <a:effectLst/>
                        <a:cs typeface="B Mitra" panose="00000400000000000000" pitchFamily="2" charset="-78"/>
                      </a:endParaRPr>
                    </a:p>
                  </a:txBody>
                  <a:tcPr marL="68580" marR="68580" marT="0" marB="0" anchor="ctr"/>
                </a:tc>
                <a:extLst>
                  <a:ext uri="{0D108BD9-81ED-4DB2-BD59-A6C34878D82A}">
                    <a16:rowId xmlns:a16="http://schemas.microsoft.com/office/drawing/2014/main" val="1312054456"/>
                  </a:ext>
                </a:extLst>
              </a:tr>
              <a:tr h="374866">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واژگان کلیدی:</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3218300215"/>
                  </a:ext>
                </a:extLst>
              </a:tr>
              <a:tr h="374866">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تاریخ انتشار:</a:t>
                      </a:r>
                      <a:r>
                        <a:rPr lang="fa-IR" sz="1600" kern="100" dirty="0">
                          <a:effectLst/>
                          <a:cs typeface="B Mitra" panose="00000400000000000000" pitchFamily="2" charset="-78"/>
                        </a:rPr>
                        <a:t> تیر</a:t>
                      </a:r>
                      <a:r>
                        <a:rPr lang="ar-SA" sz="1600" kern="100" dirty="0">
                          <a:effectLst/>
                          <a:cs typeface="B Mitra" panose="00000400000000000000" pitchFamily="2" charset="-78"/>
                        </a:rPr>
                        <a:t> </a:t>
                      </a:r>
                      <a:r>
                        <a:rPr lang="fa-IR" sz="1600" kern="100" dirty="0">
                          <a:effectLst/>
                          <a:cs typeface="B Mitra" panose="00000400000000000000" pitchFamily="2" charset="-78"/>
                        </a:rPr>
                        <a:t>1403</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995013403"/>
                  </a:ext>
                </a:extLst>
              </a:tr>
              <a:tr h="374866">
                <a:tc>
                  <a:txBody>
                    <a:bodyPr/>
                    <a:lstStyle/>
                    <a:p>
                      <a:pPr marL="0" marR="0" algn="r" rtl="1">
                        <a:lnSpc>
                          <a:spcPct val="150000"/>
                        </a:lnSpc>
                        <a:spcBef>
                          <a:spcPts val="0"/>
                        </a:spcBef>
                        <a:spcAft>
                          <a:spcPts val="0"/>
                        </a:spcAft>
                      </a:pPr>
                      <a:r>
                        <a:rPr lang="ar-SA" sz="1600" kern="100" dirty="0">
                          <a:effectLst/>
                          <a:cs typeface="B Mitra" panose="00000400000000000000" pitchFamily="2" charset="-78"/>
                        </a:rPr>
                        <a:t>نشانی: مشهد مقدس- خیابان امام خمینی- جنب باغ ملی- ساختمان اتاق بازرگانی- کد پستی: 9137734195</a:t>
                      </a:r>
                      <a:endParaRPr lang="en-US" sz="1600" kern="1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nchor="ctr"/>
                </a:tc>
                <a:extLst>
                  <a:ext uri="{0D108BD9-81ED-4DB2-BD59-A6C34878D82A}">
                    <a16:rowId xmlns:a16="http://schemas.microsoft.com/office/drawing/2014/main" val="3797578119"/>
                  </a:ext>
                </a:extLst>
              </a:tr>
            </a:tbl>
          </a:graphicData>
        </a:graphic>
      </p:graphicFrame>
      <p:pic>
        <p:nvPicPr>
          <p:cNvPr id="6" name="Picture 5">
            <a:extLst>
              <a:ext uri="{FF2B5EF4-FFF2-40B4-BE49-F238E27FC236}">
                <a16:creationId xmlns:a16="http://schemas.microsoft.com/office/drawing/2014/main" id="{E1DDBAA8-D7F3-714C-6DA3-0E2C58A48A45}"/>
              </a:ext>
            </a:extLst>
          </p:cNvPr>
          <p:cNvPicPr>
            <a:picLocks noChangeAspect="1"/>
          </p:cNvPicPr>
          <p:nvPr/>
        </p:nvPicPr>
        <p:blipFill>
          <a:blip r:embed="rId2"/>
          <a:stretch>
            <a:fillRect/>
          </a:stretch>
        </p:blipFill>
        <p:spPr>
          <a:xfrm>
            <a:off x="1310185" y="122830"/>
            <a:ext cx="9430603" cy="736776"/>
          </a:xfrm>
          <a:prstGeom prst="rect">
            <a:avLst/>
          </a:prstGeom>
        </p:spPr>
      </p:pic>
      <p:pic>
        <p:nvPicPr>
          <p:cNvPr id="7" name="Picture 6">
            <a:extLst>
              <a:ext uri="{FF2B5EF4-FFF2-40B4-BE49-F238E27FC236}">
                <a16:creationId xmlns:a16="http://schemas.microsoft.com/office/drawing/2014/main" id="{AB06BE05-28E5-588F-18CB-5331420D6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356" y="1181876"/>
            <a:ext cx="2247900" cy="2110643"/>
          </a:xfrm>
          <a:prstGeom prst="rect">
            <a:avLst/>
          </a:prstGeom>
        </p:spPr>
      </p:pic>
    </p:spTree>
    <p:extLst>
      <p:ext uri="{BB962C8B-B14F-4D97-AF65-F5344CB8AC3E}">
        <p14:creationId xmlns:p14="http://schemas.microsoft.com/office/powerpoint/2010/main" val="325125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pic>
        <p:nvPicPr>
          <p:cNvPr id="4" name="Picture 2">
            <a:extLst>
              <a:ext uri="{FF2B5EF4-FFF2-40B4-BE49-F238E27FC236}">
                <a16:creationId xmlns:a16="http://schemas.microsoft.com/office/drawing/2014/main" id="{D20E1A8C-4775-E56B-EFC5-AF1763BEB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FB141D32-1239-DBC7-24FA-A5B4D77EA8E1}"/>
              </a:ext>
            </a:extLst>
          </p:cNvPr>
          <p:cNvSpPr/>
          <p:nvPr/>
        </p:nvSpPr>
        <p:spPr>
          <a:xfrm>
            <a:off x="2877671" y="341721"/>
            <a:ext cx="6741458"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منابع و مصارف هدفمندسازی یارانه ها</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pic>
        <p:nvPicPr>
          <p:cNvPr id="3" name="Content Placeholder 8">
            <a:extLst>
              <a:ext uri="{FF2B5EF4-FFF2-40B4-BE49-F238E27FC236}">
                <a16:creationId xmlns:a16="http://schemas.microsoft.com/office/drawing/2014/main" id="{667162A3-98D7-A6A7-FBBB-1745048CAEBB}"/>
              </a:ext>
            </a:extLst>
          </p:cNvPr>
          <p:cNvPicPr>
            <a:picLocks noChangeAspect="1"/>
          </p:cNvPicPr>
          <p:nvPr/>
        </p:nvPicPr>
        <p:blipFill>
          <a:blip r:embed="rId4"/>
          <a:stretch>
            <a:fillRect/>
          </a:stretch>
        </p:blipFill>
        <p:spPr>
          <a:xfrm>
            <a:off x="1606163" y="1584892"/>
            <a:ext cx="8714125" cy="4696455"/>
          </a:xfrm>
          <a:prstGeom prst="rect">
            <a:avLst/>
          </a:prstGeom>
        </p:spPr>
      </p:pic>
      <p:sp>
        <p:nvSpPr>
          <p:cNvPr id="7" name="TextBox 6">
            <a:extLst>
              <a:ext uri="{FF2B5EF4-FFF2-40B4-BE49-F238E27FC236}">
                <a16:creationId xmlns:a16="http://schemas.microsoft.com/office/drawing/2014/main" id="{C6755A63-E3D5-E2D8-6185-2E5AC4195137}"/>
              </a:ext>
            </a:extLst>
          </p:cNvPr>
          <p:cNvSpPr txBox="1"/>
          <p:nvPr/>
        </p:nvSpPr>
        <p:spPr>
          <a:xfrm>
            <a:off x="208705" y="6437516"/>
            <a:ext cx="2844384" cy="338554"/>
          </a:xfrm>
          <a:prstGeom prst="rect">
            <a:avLst/>
          </a:prstGeom>
          <a:noFill/>
        </p:spPr>
        <p:txBody>
          <a:bodyPr wrap="square" rtlCol="0">
            <a:spAutoFit/>
          </a:bodyPr>
          <a:lstStyle/>
          <a:p>
            <a:r>
              <a:rPr lang="fa-IR" sz="1600" dirty="0">
                <a:cs typeface="B Mitra" panose="00000400000000000000" pitchFamily="2" charset="-78"/>
              </a:rPr>
              <a:t>منبع: قانون بودجه 1403</a:t>
            </a:r>
          </a:p>
        </p:txBody>
      </p:sp>
    </p:spTree>
    <p:extLst>
      <p:ext uri="{BB962C8B-B14F-4D97-AF65-F5344CB8AC3E}">
        <p14:creationId xmlns:p14="http://schemas.microsoft.com/office/powerpoint/2010/main" val="167332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1693628"/>
            <a:ext cx="11430000" cy="4174436"/>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pic>
        <p:nvPicPr>
          <p:cNvPr id="4" name="Picture 2">
            <a:extLst>
              <a:ext uri="{FF2B5EF4-FFF2-40B4-BE49-F238E27FC236}">
                <a16:creationId xmlns:a16="http://schemas.microsoft.com/office/drawing/2014/main" id="{D20E1A8C-4775-E56B-EFC5-AF1763BEB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69" y="258829"/>
            <a:ext cx="1635292" cy="16352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FB141D32-1239-DBC7-24FA-A5B4D77EA8E1}"/>
              </a:ext>
            </a:extLst>
          </p:cNvPr>
          <p:cNvSpPr/>
          <p:nvPr/>
        </p:nvSpPr>
        <p:spPr>
          <a:xfrm>
            <a:off x="2806109" y="1158187"/>
            <a:ext cx="6741458"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هدفمندسازی یارانه ها در بودجه 1403</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sp>
        <p:nvSpPr>
          <p:cNvPr id="7" name="TextBox 6">
            <a:extLst>
              <a:ext uri="{FF2B5EF4-FFF2-40B4-BE49-F238E27FC236}">
                <a16:creationId xmlns:a16="http://schemas.microsoft.com/office/drawing/2014/main" id="{C6755A63-E3D5-E2D8-6185-2E5AC4195137}"/>
              </a:ext>
            </a:extLst>
          </p:cNvPr>
          <p:cNvSpPr txBox="1"/>
          <p:nvPr/>
        </p:nvSpPr>
        <p:spPr>
          <a:xfrm>
            <a:off x="208705" y="6437516"/>
            <a:ext cx="28443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منبع: قانون بودجه 1403</a:t>
            </a:r>
          </a:p>
        </p:txBody>
      </p:sp>
      <p:sp>
        <p:nvSpPr>
          <p:cNvPr id="8" name="TextBox 7">
            <a:extLst>
              <a:ext uri="{FF2B5EF4-FFF2-40B4-BE49-F238E27FC236}">
                <a16:creationId xmlns:a16="http://schemas.microsoft.com/office/drawing/2014/main" id="{8957D9DE-54E8-B80E-BC66-5D3DDF4D5E73}"/>
              </a:ext>
            </a:extLst>
          </p:cNvPr>
          <p:cNvSpPr txBox="1"/>
          <p:nvPr/>
        </p:nvSpPr>
        <p:spPr>
          <a:xfrm>
            <a:off x="1084426" y="2666310"/>
            <a:ext cx="10582390" cy="2229072"/>
          </a:xfrm>
          <a:prstGeom prst="rect">
            <a:avLst/>
          </a:prstGeom>
          <a:noFill/>
        </p:spPr>
        <p:txBody>
          <a:bodyPr wrap="square">
            <a:spAutoFit/>
          </a:bodyPr>
          <a:lstStyle/>
          <a:p>
            <a:pPr marL="285750" marR="0" lvl="0" indent="-285750" algn="just" defTabSz="914400" rtl="1"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a-IR" b="0" i="0" u="none" strike="noStrike" kern="1200" cap="none" spc="0" normalizeH="0" baseline="0" noProof="0" dirty="0">
                <a:ln>
                  <a:noFill/>
                </a:ln>
                <a:solidFill>
                  <a:srgbClr val="202124"/>
                </a:solidFill>
                <a:effectLst/>
                <a:uLnTx/>
                <a:uFillTx/>
                <a:latin typeface="Helvetica Neue"/>
                <a:cs typeface="B Mitra" panose="00000400000000000000" pitchFamily="2" charset="-78"/>
              </a:rPr>
              <a:t>میزان </a:t>
            </a:r>
            <a:r>
              <a:rPr kumimoji="0" lang="fa-IR" b="0" i="0" u="none" strike="noStrike" kern="1200" cap="none" spc="0" normalizeH="0" baseline="0" noProof="0" dirty="0">
                <a:ln>
                  <a:noFill/>
                </a:ln>
                <a:solidFill>
                  <a:srgbClr val="040C28"/>
                </a:solidFill>
                <a:effectLst/>
                <a:uLnTx/>
                <a:uFillTx/>
                <a:latin typeface="Helvetica Neue"/>
                <a:cs typeface="B Mitra" panose="00000400000000000000" pitchFamily="2" charset="-78"/>
              </a:rPr>
              <a:t>یارانه</a:t>
            </a:r>
            <a:r>
              <a:rPr kumimoji="0" lang="fa-IR" b="0" i="0" u="none" strike="noStrike" kern="1200" cap="none" spc="0" normalizeH="0" baseline="0" noProof="0" dirty="0">
                <a:ln>
                  <a:noFill/>
                </a:ln>
                <a:solidFill>
                  <a:srgbClr val="202124"/>
                </a:solidFill>
                <a:effectLst/>
                <a:uLnTx/>
                <a:uFillTx/>
                <a:latin typeface="Helvetica Neue"/>
                <a:cs typeface="B Mitra" panose="00000400000000000000" pitchFamily="2" charset="-78"/>
              </a:rPr>
              <a:t> پرداختی در هدفمندی یارانه‌ها بنابر </a:t>
            </a:r>
            <a:r>
              <a:rPr kumimoji="0" lang="fa-IR" b="0" i="0" u="none" strike="noStrike" kern="1200" cap="none" spc="0" normalizeH="0" baseline="0" noProof="0" dirty="0">
                <a:ln>
                  <a:noFill/>
                </a:ln>
                <a:solidFill>
                  <a:srgbClr val="040C28"/>
                </a:solidFill>
                <a:effectLst/>
                <a:uLnTx/>
                <a:uFillTx/>
                <a:latin typeface="Helvetica Neue"/>
                <a:cs typeface="B Mitra" panose="00000400000000000000" pitchFamily="2" charset="-78"/>
              </a:rPr>
              <a:t>قانون بودجه</a:t>
            </a:r>
            <a:r>
              <a:rPr kumimoji="0" lang="fa-IR" b="0" i="0" u="none" strike="noStrike" kern="1200" cap="none" spc="0" normalizeH="0" baseline="0" noProof="0" dirty="0">
                <a:ln>
                  <a:noFill/>
                </a:ln>
                <a:solidFill>
                  <a:srgbClr val="202124"/>
                </a:solidFill>
                <a:effectLst/>
                <a:uLnTx/>
                <a:uFillTx/>
                <a:latin typeface="Helvetica Neue"/>
                <a:cs typeface="B Mitra" panose="00000400000000000000" pitchFamily="2" charset="-78"/>
              </a:rPr>
              <a:t> ۱۴۰۳ برابر با ۷۵۸‌هزار میلیارد تومان اعلام شده و میزان کسری </a:t>
            </a:r>
            <a:r>
              <a:rPr kumimoji="0" lang="fa-IR" b="0" i="0" u="none" strike="noStrike" kern="1200" cap="none" spc="0" normalizeH="0" baseline="0" noProof="0" dirty="0">
                <a:ln>
                  <a:noFill/>
                </a:ln>
                <a:solidFill>
                  <a:srgbClr val="040C28"/>
                </a:solidFill>
                <a:effectLst/>
                <a:uLnTx/>
                <a:uFillTx/>
                <a:latin typeface="Helvetica Neue"/>
                <a:cs typeface="B Mitra" panose="00000400000000000000" pitchFamily="2" charset="-78"/>
              </a:rPr>
              <a:t>بودجه</a:t>
            </a:r>
            <a:r>
              <a:rPr kumimoji="0" lang="fa-IR" b="0" i="0" u="none" strike="noStrike" kern="1200" cap="none" spc="0" normalizeH="0" baseline="0" noProof="0" dirty="0">
                <a:ln>
                  <a:noFill/>
                </a:ln>
                <a:solidFill>
                  <a:srgbClr val="202124"/>
                </a:solidFill>
                <a:effectLst/>
                <a:uLnTx/>
                <a:uFillTx/>
                <a:latin typeface="Helvetica Neue"/>
                <a:cs typeface="B Mitra" panose="00000400000000000000" pitchFamily="2" charset="-78"/>
              </a:rPr>
              <a:t> در سال ۱۴۰۳ برابر با ۵۵۷‌هزار میلیارد تومان است.</a:t>
            </a:r>
          </a:p>
          <a:p>
            <a:pPr marL="285750" marR="0" lvl="0" indent="-285750" algn="just" defTabSz="914400" rtl="1"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a-IR" b="0" i="0" u="none" strike="noStrike" kern="1200" cap="none" spc="0" normalizeH="0" baseline="0" noProof="0" dirty="0">
                <a:ln>
                  <a:noFill/>
                </a:ln>
                <a:solidFill>
                  <a:srgbClr val="282828"/>
                </a:solidFill>
                <a:effectLst/>
                <a:uLnTx/>
                <a:uFillTx/>
                <a:latin typeface="dana"/>
                <a:ea typeface="+mj-ea"/>
                <a:cs typeface="B Mitra" panose="00000400000000000000" pitchFamily="2" charset="-78"/>
              </a:rPr>
              <a:t>بر اساس بودجه ۱۴۰۳ دولت ۳۱۵ هزار میلیارد تومان برای پرداخت یارانه نقدی و معیشتی و کالابرگ الکترونیک پیش‌بینی کرده که این رقم نسبت به سال قبل</a:t>
            </a:r>
            <a:r>
              <a:rPr kumimoji="0" lang="en-US" b="0" i="0" u="none" strike="noStrike" kern="1200" cap="none" spc="0" normalizeH="0" baseline="0" noProof="0" dirty="0">
                <a:ln>
                  <a:noFill/>
                </a:ln>
                <a:solidFill>
                  <a:srgbClr val="282828"/>
                </a:solidFill>
                <a:effectLst/>
                <a:uLnTx/>
                <a:uFillTx/>
                <a:latin typeface="dana"/>
                <a:ea typeface="+mj-ea"/>
                <a:cs typeface="B Mitra" panose="00000400000000000000" pitchFamily="2" charset="-78"/>
              </a:rPr>
              <a:t> </a:t>
            </a:r>
            <a:r>
              <a:rPr kumimoji="0" lang="fa-IR" b="0" i="0" u="none" strike="noStrike" kern="1200" cap="none" spc="0" normalizeH="0" baseline="0" noProof="0" dirty="0">
                <a:ln>
                  <a:noFill/>
                </a:ln>
                <a:solidFill>
                  <a:srgbClr val="282828"/>
                </a:solidFill>
                <a:effectLst/>
                <a:uLnTx/>
                <a:uFillTx/>
                <a:latin typeface="dana"/>
                <a:ea typeface="+mj-ea"/>
                <a:cs typeface="B Mitra" panose="00000400000000000000" pitchFamily="2" charset="-78"/>
              </a:rPr>
              <a:t>تغییری نکرده است.</a:t>
            </a:r>
          </a:p>
          <a:p>
            <a:pPr marL="285750" marR="0" lvl="0" indent="-285750" algn="just" defTabSz="914400" rtl="1"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a-IR" b="0" i="0" u="none" strike="noStrike" kern="1200" cap="none" spc="0" normalizeH="0" baseline="0" noProof="0" dirty="0">
                <a:ln>
                  <a:noFill/>
                </a:ln>
                <a:solidFill>
                  <a:srgbClr val="282828"/>
                </a:solidFill>
                <a:effectLst/>
                <a:uLnTx/>
                <a:uFillTx/>
                <a:latin typeface="dana"/>
                <a:ea typeface="+mj-ea"/>
                <a:cs typeface="B Mitra" panose="00000400000000000000" pitchFamily="2" charset="-78"/>
              </a:rPr>
              <a:t>همچنین ۷۴.۹ هزار میلیارد تومان برای یارانه دارو، شیرخشک و ملزومات مصرفی پزشکی در نظر گرفته شده است. گفتنی است در لایحه بودجه سال گذشته ۶۹ هزار میلیارد تومان برای یارانه دارو در نظر گرفته شده بود که انتقاداتی از سوی سازمان غذا و دارو هم به دنبال داشت.</a:t>
            </a:r>
          </a:p>
          <a:p>
            <a:pPr marL="285750" marR="0" lvl="0" indent="-285750" algn="just" defTabSz="914400" rtl="1"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a-IR" b="0" i="0" u="none" strike="noStrike" kern="1200" cap="none" spc="0" normalizeH="0" baseline="0" noProof="0" dirty="0">
                <a:ln>
                  <a:noFill/>
                </a:ln>
                <a:solidFill>
                  <a:srgbClr val="282828"/>
                </a:solidFill>
                <a:effectLst/>
                <a:uLnTx/>
                <a:uFillTx/>
                <a:latin typeface="dana"/>
                <a:ea typeface="+mj-ea"/>
                <a:cs typeface="B Mitra" panose="00000400000000000000" pitchFamily="2" charset="-78"/>
              </a:rPr>
              <a:t>سقف کل منابع و مصارف هدفمندی یارانه‌ها در سال آینده با رقم ۷۵۸ هزار میلیارد تومان بسته شده است</a:t>
            </a:r>
            <a:endParaRPr kumimoji="0" lang="en-US" b="0" i="0" u="none" strike="noStrike" kern="1200" cap="none" spc="0" normalizeH="0" baseline="0" noProof="0" dirty="0">
              <a:ln>
                <a:noFill/>
              </a:ln>
              <a:solidFill>
                <a:prstClr val="black"/>
              </a:solidFill>
              <a:effectLst/>
              <a:uLnTx/>
              <a:uFillTx/>
              <a:latin typeface="Calibri" panose="020F0502020204030204"/>
              <a:cs typeface="B Mitra" panose="00000400000000000000" pitchFamily="2" charset="-78"/>
            </a:endParaRPr>
          </a:p>
        </p:txBody>
      </p:sp>
    </p:spTree>
    <p:extLst>
      <p:ext uri="{BB962C8B-B14F-4D97-AF65-F5344CB8AC3E}">
        <p14:creationId xmlns:p14="http://schemas.microsoft.com/office/powerpoint/2010/main" val="235362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cs typeface="B Mitra" panose="00000400000000000000" pitchFamily="2" charset="-78"/>
            </a:endParaRPr>
          </a:p>
        </p:txBody>
      </p:sp>
      <p:sp>
        <p:nvSpPr>
          <p:cNvPr id="3" name="Rectangle: Rounded Corners 2">
            <a:extLst>
              <a:ext uri="{FF2B5EF4-FFF2-40B4-BE49-F238E27FC236}">
                <a16:creationId xmlns:a16="http://schemas.microsoft.com/office/drawing/2014/main" id="{7E0A429E-08A1-A2FC-EAAD-CDD8AA5600A3}"/>
              </a:ext>
            </a:extLst>
          </p:cNvPr>
          <p:cNvSpPr/>
          <p:nvPr/>
        </p:nvSpPr>
        <p:spPr>
          <a:xfrm>
            <a:off x="3431972" y="369152"/>
            <a:ext cx="5328056"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cs typeface="B Titr" panose="00000700000000000000" pitchFamily="2" charset="-78"/>
              </a:rPr>
              <a:t>هدفمندسازی یارانه ها</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cs typeface="B Titr" panose="00000700000000000000" pitchFamily="2" charset="-78"/>
            </a:endParaRPr>
          </a:p>
        </p:txBody>
      </p:sp>
      <p:pic>
        <p:nvPicPr>
          <p:cNvPr id="5" name="Picture 4">
            <a:extLst>
              <a:ext uri="{FF2B5EF4-FFF2-40B4-BE49-F238E27FC236}">
                <a16:creationId xmlns:a16="http://schemas.microsoft.com/office/drawing/2014/main" id="{03D15C2E-3A6B-AFB8-B414-023037A9093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1904"/>
          <a:stretch/>
        </p:blipFill>
        <p:spPr bwMode="auto">
          <a:xfrm>
            <a:off x="-1051823" y="1906745"/>
            <a:ext cx="5857612" cy="30445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08623D-EB7D-BD51-C47F-FCDC019EAD5A}"/>
              </a:ext>
            </a:extLst>
          </p:cNvPr>
          <p:cNvSpPr txBox="1"/>
          <p:nvPr/>
        </p:nvSpPr>
        <p:spPr>
          <a:xfrm>
            <a:off x="3022640" y="1755931"/>
            <a:ext cx="8566724" cy="4108817"/>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مطابق تبصره -٨  قانون بودجه 1403، در راستای اجرای قانون هدفمند کردن یارانه</a:t>
            </a:r>
            <a:r>
              <a:rPr lang="en-US"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ها مصوب ١٠/١٥ </a:t>
            </a:r>
            <a:r>
              <a:rPr lang="fa-IR" dirty="0">
                <a:latin typeface="Calibri" panose="020F0502020204030204" pitchFamily="34" charset="0"/>
                <a:ea typeface="Calibri" panose="020F0502020204030204" pitchFamily="34" charset="0"/>
                <a:cs typeface="B Mitra" panose="00000400000000000000" pitchFamily="2" charset="-78"/>
              </a:rPr>
              <a:t>/1388</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با اصلاحات و الحاقات بعدی تمامی دریافتی</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های (منابع) قانون مذکور به</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استثنای عوارض شهرداری</a:t>
            </a:r>
            <a:r>
              <a:rPr lang="en-US"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ها و دهیاری</a:t>
            </a:r>
            <a:r>
              <a:rPr lang="en-US"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ها، حق بیمه مشترکان گاز طبیعی، منابع حاصل از آب و برق و عوارض گازرسانی (به ترتیب موضوع مواد (</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۱۲)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و (</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۶۵)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قانون الحاق برخی مواد به قانون تنظیم بخشی از مقررات مالی دولت</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و حق بیمه منازل مسکونی در اجرای مواد ( </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۲)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و ( </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۴)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قانون تأسیس صندوق بیمه همگانی حوادث طبیعی، به میزان هفت میلیون و پانصد و هشتاد و هشت هزار میلیارد ( ٧،٥٨٨،٠٠٠،٠٠٠،٠٠٠،٠٠٠) ریال توسط شرکت</a:t>
            </a:r>
            <a:r>
              <a:rPr lang="en-US"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های تابعه وزارت نفت بابت دریافتی حاصل از فروش صادراتی فرآورده</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های نفتی (پس از کسر سهم صندوق توسعه ملی به میزان چهل و پنج درصد</a:t>
            </a:r>
            <a:r>
              <a:rPr lang="ar-SA" sz="1800" dirty="0">
                <a:solidFill>
                  <a:schemeClr val="tx1"/>
                </a:solidFill>
                <a:effectLst/>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فروش داخلی فرآورده</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های نفتی، فروش داخلی گاز طبیعی با احتساب مالیات بر ارزش</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افزوده و فروش خوراک گاز به پتروشیمی</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ها و سوخت صنایع، به</a:t>
            </a:r>
            <a:r>
              <a:rPr lang="en-US"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حساب سازمان هدفمندسازی یارانه</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ها نزد خزانه</a:t>
            </a:r>
            <a:r>
              <a:rPr lang="fa-IR"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 </a:t>
            </a:r>
            <a:r>
              <a:rPr lang="ar-SA"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داری کل کشور واریز میشود</a:t>
            </a:r>
            <a:r>
              <a:rPr lang="en-US"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rPr>
              <a:t>.</a:t>
            </a:r>
          </a:p>
          <a:p>
            <a:pPr marL="285750" indent="-285750" algn="just" rtl="1">
              <a:lnSpc>
                <a:spcPct val="150000"/>
              </a:lnSpc>
              <a:buFont typeface="Arial" panose="020B0604020202020204" pitchFamily="34" charset="0"/>
              <a:buChar char="•"/>
            </a:pPr>
            <a:endParaRPr lang="en-US" sz="1800" dirty="0">
              <a:solidFill>
                <a:schemeClr val="tx1"/>
              </a:solidFill>
              <a:effectLst/>
              <a:latin typeface="Calibri" panose="020F0502020204030204" pitchFamily="34" charset="0"/>
              <a:ea typeface="Calibri" panose="020F0502020204030204" pitchFamily="34" charset="0"/>
              <a:cs typeface="B Mitra" panose="00000400000000000000" pitchFamily="2" charset="-78"/>
            </a:endParaRPr>
          </a:p>
          <a:p>
            <a:pPr algn="r" rtl="1"/>
            <a:endParaRPr lang="en-US" dirty="0"/>
          </a:p>
        </p:txBody>
      </p:sp>
      <p:pic>
        <p:nvPicPr>
          <p:cNvPr id="7" name="Picture 2">
            <a:extLst>
              <a:ext uri="{FF2B5EF4-FFF2-40B4-BE49-F238E27FC236}">
                <a16:creationId xmlns:a16="http://schemas.microsoft.com/office/drawing/2014/main" id="{9D4A3F70-3634-AA2F-34D9-45271C282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10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3" name="Rectangle: Rounded Corners 2">
            <a:extLst>
              <a:ext uri="{FF2B5EF4-FFF2-40B4-BE49-F238E27FC236}">
                <a16:creationId xmlns:a16="http://schemas.microsoft.com/office/drawing/2014/main" id="{7E0A429E-08A1-A2FC-EAAD-CDD8AA5600A3}"/>
              </a:ext>
            </a:extLst>
          </p:cNvPr>
          <p:cNvSpPr/>
          <p:nvPr/>
        </p:nvSpPr>
        <p:spPr>
          <a:xfrm>
            <a:off x="3726296" y="440870"/>
            <a:ext cx="4960503"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هدفمندسازی یارانه ها</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sp>
        <p:nvSpPr>
          <p:cNvPr id="6" name="TextBox 5">
            <a:extLst>
              <a:ext uri="{FF2B5EF4-FFF2-40B4-BE49-F238E27FC236}">
                <a16:creationId xmlns:a16="http://schemas.microsoft.com/office/drawing/2014/main" id="{FE08623D-EB7D-BD51-C47F-FCDC019EAD5A}"/>
              </a:ext>
            </a:extLst>
          </p:cNvPr>
          <p:cNvSpPr txBox="1"/>
          <p:nvPr/>
        </p:nvSpPr>
        <p:spPr>
          <a:xfrm>
            <a:off x="1591955" y="1534682"/>
            <a:ext cx="9704695" cy="3277820"/>
          </a:xfrm>
          <a:prstGeom prst="rect">
            <a:avLst/>
          </a:prstGeom>
          <a:noFill/>
        </p:spPr>
        <p:txBody>
          <a:bodyPr wrap="square" rtlCol="0">
            <a:spAutoFit/>
          </a:bodyPr>
          <a:lstStyle/>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SA" sz="1800" dirty="0">
                <a:effectLst/>
                <a:latin typeface="Calibri" panose="020F0502020204030204" pitchFamily="34" charset="0"/>
                <a:ea typeface="Calibri" panose="020F0502020204030204" pitchFamily="34" charset="0"/>
                <a:cs typeface="B Mitra" panose="00000400000000000000" pitchFamily="2" charset="-78"/>
              </a:rPr>
              <a:t>منابع  این بند برای پرداخت یارانه دارو، شیر خشک و ملزومات مصرفی پزشکی، یارانه نقدی، معیشتی و کالابرگ الکترونیک، کمک به خانوارهای تحت پوشش کمیته امداد امام خمینی و سازمان بهزیستی کشور، یارانه نان، یارانه بیمه ملوانان و هزینه های سرمایه گذاری و کمک به شرکت</a:t>
            </a:r>
            <a:r>
              <a:rPr lang="fa-IR" sz="1800" dirty="0">
                <a:effectLst/>
                <a:latin typeface="Calibri" panose="020F0502020204030204" pitchFamily="34" charset="0"/>
                <a:ea typeface="Calibri" panose="020F0502020204030204" pitchFamily="34" charset="0"/>
                <a:cs typeface="B Mitra" panose="00000400000000000000" pitchFamily="2" charset="-78"/>
              </a:rPr>
              <a:t> های</a:t>
            </a:r>
            <a:r>
              <a:rPr lang="ar-SA" sz="1800" dirty="0">
                <a:effectLst/>
                <a:latin typeface="Calibri" panose="020F0502020204030204" pitchFamily="34" charset="0"/>
                <a:ea typeface="Calibri" panose="020F0502020204030204" pitchFamily="34" charset="0"/>
                <a:cs typeface="B Mitra" panose="00000400000000000000" pitchFamily="2" charset="-78"/>
              </a:rPr>
              <a:t> نفت و گاز و پالایش و پخش فرآورده های نفتی، مصارف صرفه جویی انرژی و سایر مصارف ضروری در چهارچوب قانون هدفمند کردن یارانه ها تخصیص می یابد. یارانه نقدی - معیشتی و مستمری مددجویان تحت پوشش سازمان بهزیستی کشور و یارانه داروی موضوع این بند مستقیما </a:t>
            </a:r>
            <a:r>
              <a:rPr lang="fa-IR" sz="1800" dirty="0">
                <a:effectLst/>
                <a:latin typeface="Calibri" panose="020F0502020204030204" pitchFamily="34" charset="0"/>
                <a:ea typeface="Calibri" panose="020F0502020204030204" pitchFamily="34" charset="0"/>
                <a:cs typeface="B Mitra" panose="00000400000000000000" pitchFamily="2" charset="-78"/>
              </a:rPr>
              <a:t>ذی </a:t>
            </a:r>
            <a:r>
              <a:rPr lang="ar-SA" sz="1800" dirty="0">
                <a:effectLst/>
                <a:latin typeface="Calibri" panose="020F0502020204030204" pitchFamily="34" charset="0"/>
                <a:ea typeface="Calibri" panose="020F0502020204030204" pitchFamily="34" charset="0"/>
                <a:cs typeface="B Mitra" panose="00000400000000000000" pitchFamily="2" charset="-78"/>
              </a:rPr>
              <a:t>نفع نهائی (حسب مورد سرپرستان خانوارها و داروخانه ها ) پرداخت</a:t>
            </a:r>
            <a:r>
              <a:rPr lang="fa-IR" sz="1800" dirty="0">
                <a:effectLst/>
                <a:latin typeface="Calibri" panose="020F0502020204030204" pitchFamily="34" charset="0"/>
                <a:ea typeface="Calibri" panose="020F0502020204030204" pitchFamily="34" charset="0"/>
                <a:cs typeface="B Mitra" panose="00000400000000000000" pitchFamily="2" charset="-78"/>
              </a:rPr>
              <a:t> </a:t>
            </a:r>
            <a:r>
              <a:rPr lang="ar-SA" sz="1800" dirty="0">
                <a:effectLst/>
                <a:latin typeface="Calibri" panose="020F0502020204030204" pitchFamily="34" charset="0"/>
                <a:ea typeface="Calibri" panose="020F0502020204030204" pitchFamily="34" charset="0"/>
                <a:cs typeface="B Mitra" panose="00000400000000000000" pitchFamily="2" charset="-78"/>
              </a:rPr>
              <a:t>می شود. سازمان هدفمندسازی یارانه ها موظف است با ابلاغ و تخصیص سازمان برنامه و بودجه کشور نسبت به پرداخت مصارف در حدود منابع وصولی اقدام نماید</a:t>
            </a:r>
            <a:endParaRPr lang="fa-IR" sz="1800" dirty="0">
              <a:effectLst/>
              <a:latin typeface="Calibri" panose="020F0502020204030204" pitchFamily="34" charset="0"/>
              <a:ea typeface="Calibri" panose="020F0502020204030204" pitchFamily="34" charset="0"/>
              <a:cs typeface="B Mitra" panose="00000400000000000000" pitchFamily="2" charset="-78"/>
            </a:endParaRPr>
          </a:p>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خرید شربت ژل رویال پونیک دارو | در سه دوز متفاوت">
            <a:extLst>
              <a:ext uri="{FF2B5EF4-FFF2-40B4-BE49-F238E27FC236}">
                <a16:creationId xmlns:a16="http://schemas.microsoft.com/office/drawing/2014/main" id="{BC68ABA8-CC7F-50CD-6343-C91F3EE56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8832" y="4354793"/>
            <a:ext cx="2536032" cy="25360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نان سنگک Archives - ماتک تاپ">
            <a:extLst>
              <a:ext uri="{FF2B5EF4-FFF2-40B4-BE49-F238E27FC236}">
                <a16:creationId xmlns:a16="http://schemas.microsoft.com/office/drawing/2014/main" id="{788EE3E8-7848-4458-E517-4685DAB431F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841" y="3881097"/>
            <a:ext cx="4057650" cy="25360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EBBA8AD-70BC-3505-4A0F-22CB8A9AE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60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6" name="TextBox 5">
            <a:extLst>
              <a:ext uri="{FF2B5EF4-FFF2-40B4-BE49-F238E27FC236}">
                <a16:creationId xmlns:a16="http://schemas.microsoft.com/office/drawing/2014/main" id="{FE08623D-EB7D-BD51-C47F-FCDC019EAD5A}"/>
              </a:ext>
            </a:extLst>
          </p:cNvPr>
          <p:cNvSpPr txBox="1"/>
          <p:nvPr/>
        </p:nvSpPr>
        <p:spPr>
          <a:xfrm>
            <a:off x="1705970" y="1470940"/>
            <a:ext cx="9553433" cy="4297458"/>
          </a:xfrm>
          <a:prstGeom prst="rect">
            <a:avLst/>
          </a:prstGeom>
          <a:noFill/>
        </p:spPr>
        <p:txBody>
          <a:bodyPr wrap="square" rtlCol="0">
            <a:spAutoFit/>
          </a:bodyPr>
          <a:lstStyle/>
          <a:p>
            <a:pPr marL="285750" marR="0" indent="-285750" algn="just" rtl="1">
              <a:lnSpc>
                <a:spcPct val="150000"/>
              </a:lnSpc>
              <a:spcBef>
                <a:spcPts val="0"/>
              </a:spcBef>
              <a:spcAft>
                <a:spcPts val="800"/>
              </a:spcAft>
              <a:buFont typeface="Arial" panose="020B0604020202020204" pitchFamily="34" charset="0"/>
              <a:buChar char="•"/>
            </a:pPr>
            <a:r>
              <a:rPr lang="ar-SA" sz="1800" kern="100" dirty="0">
                <a:effectLst/>
                <a:latin typeface="Calibri" panose="020F0502020204030204" pitchFamily="34" charset="0"/>
                <a:ea typeface="Calibri" panose="020F0502020204030204" pitchFamily="34" charset="0"/>
                <a:cs typeface="B Mitra" panose="00000400000000000000" pitchFamily="2" charset="-78"/>
              </a:rPr>
              <a:t>سازمان هدفمندسازی یارانه ها موظف است منابع حاصل از مالیات بر ارزشافزوده فروش فرآوردههای نفتی و گاز طبیعی را (با ً رعایت اصل پنجاه و سوم (٥٣ برای تأمین یارانه نان و دارو هزینه </a:t>
            </a:r>
            <a:r>
              <a:rPr lang="en-US" sz="1800" kern="100" dirty="0">
                <a:effectLst/>
                <a:latin typeface="Calibri" panose="020F0502020204030204" pitchFamily="34" charset="0"/>
                <a:ea typeface="Calibri" panose="020F0502020204030204" pitchFamily="34" charset="0"/>
                <a:cs typeface="B Mitra" panose="00000400000000000000" pitchFamily="2" charset="-78"/>
              </a:rPr>
              <a:t>) </a:t>
            </a:r>
            <a:r>
              <a:rPr lang="ar-SA" sz="1800" kern="100" dirty="0">
                <a:effectLst/>
                <a:latin typeface="Calibri" panose="020F0502020204030204" pitchFamily="34" charset="0"/>
                <a:ea typeface="Calibri" panose="020F0502020204030204" pitchFamily="34" charset="0"/>
                <a:cs typeface="B Mitra" panose="00000400000000000000" pitchFamily="2" charset="-78"/>
              </a:rPr>
              <a:t>قانون اساسی) با تخصیص سازمان برنامه و بودجه کشور صرفا نماید</a:t>
            </a:r>
            <a:r>
              <a:rPr lang="en-US" sz="1800" kern="100" dirty="0">
                <a:effectLst/>
                <a:latin typeface="Calibri" panose="020F0502020204030204" pitchFamily="34" charset="0"/>
                <a:ea typeface="Calibri" panose="020F0502020204030204" pitchFamily="34" charset="0"/>
                <a:cs typeface="B Mitra" panose="00000400000000000000" pitchFamily="2" charset="-78"/>
              </a:rPr>
              <a:t>.</a:t>
            </a:r>
            <a:endParaRPr lang="fa-IR" sz="1800" kern="100" dirty="0">
              <a:effectLst/>
              <a:latin typeface="Calibri" panose="020F0502020204030204" pitchFamily="34" charset="0"/>
              <a:ea typeface="Calibri" panose="020F0502020204030204" pitchFamily="34" charset="0"/>
              <a:cs typeface="B Mitra" panose="00000400000000000000" pitchFamily="2" charset="-78"/>
            </a:endParaRPr>
          </a:p>
          <a:p>
            <a:pPr marL="285750" indent="-285750" algn="just" rtl="1">
              <a:lnSpc>
                <a:spcPct val="150000"/>
              </a:lnSpc>
              <a:spcAft>
                <a:spcPts val="800"/>
              </a:spcAft>
              <a:buFont typeface="Arial" panose="020B0604020202020204" pitchFamily="34" charset="0"/>
              <a:buChar char="•"/>
            </a:pPr>
            <a:r>
              <a:rPr lang="ar-SA" sz="1800" kern="100" dirty="0">
                <a:effectLst/>
                <a:latin typeface="Calibri" panose="020F0502020204030204" pitchFamily="34" charset="0"/>
                <a:ea typeface="Calibri" panose="020F0502020204030204" pitchFamily="34" charset="0"/>
                <a:cs typeface="B Mitra" panose="00000400000000000000" pitchFamily="2" charset="-78"/>
              </a:rPr>
              <a:t>صد درصد ( %</a:t>
            </a:r>
            <a:r>
              <a:rPr lang="fa-IR" sz="1800" kern="100" dirty="0">
                <a:effectLst/>
                <a:latin typeface="Calibri" panose="020F0502020204030204" pitchFamily="34" charset="0"/>
                <a:ea typeface="Calibri" panose="020F0502020204030204" pitchFamily="34" charset="0"/>
                <a:cs typeface="B Mitra" panose="00000400000000000000" pitchFamily="2" charset="-78"/>
              </a:rPr>
              <a:t>۱۰۰) </a:t>
            </a:r>
            <a:r>
              <a:rPr lang="ar-SA" sz="1800" kern="100" dirty="0">
                <a:effectLst/>
                <a:latin typeface="Calibri" panose="020F0502020204030204" pitchFamily="34" charset="0"/>
                <a:ea typeface="Calibri" panose="020F0502020204030204" pitchFamily="34" charset="0"/>
                <a:cs typeface="B Mitra" panose="00000400000000000000" pitchFamily="2" charset="-78"/>
              </a:rPr>
              <a:t>منابع حاصل از فروش داخلی و صادرات شش فرآورده اصلی (بنزین، نفت گاز، نفت سفید، نفت کوره، گاز مایع و سوخت هوایی) مطابق برنامه اعلامی سال ١٤٠٢ پالایشگاه های نفت بر اساس برنامه تولید منابع این تبصره به حساب سازمان هدفمندسازی ها نزد یارانه خزانه</a:t>
            </a:r>
            <a:r>
              <a:rPr lang="en-US" sz="1800" kern="100" dirty="0">
                <a:effectLst/>
                <a:latin typeface="Calibri" panose="020F0502020204030204" pitchFamily="34" charset="0"/>
                <a:ea typeface="Calibri" panose="020F0502020204030204" pitchFamily="34" charset="0"/>
                <a:cs typeface="B Mitra" panose="00000400000000000000" pitchFamily="2" charset="-78"/>
              </a:rPr>
              <a:t> </a:t>
            </a:r>
            <a:r>
              <a:rPr lang="ar-SA" sz="1800" kern="100" dirty="0">
                <a:effectLst/>
                <a:latin typeface="Calibri" panose="020F0502020204030204" pitchFamily="34" charset="0"/>
                <a:ea typeface="Calibri" panose="020F0502020204030204" pitchFamily="34" charset="0"/>
                <a:cs typeface="B Mitra" panose="00000400000000000000" pitchFamily="2" charset="-78"/>
              </a:rPr>
              <a:t>داری کل کشور واریز میگردد. در صورت کاهش تولید فرآورده</a:t>
            </a:r>
            <a:r>
              <a:rPr lang="en-US" sz="1800" kern="100" dirty="0">
                <a:effectLst/>
                <a:latin typeface="Calibri" panose="020F0502020204030204" pitchFamily="34" charset="0"/>
                <a:ea typeface="Calibri" panose="020F0502020204030204" pitchFamily="34" charset="0"/>
                <a:cs typeface="B Mitra" panose="00000400000000000000" pitchFamily="2" charset="-78"/>
              </a:rPr>
              <a:t> </a:t>
            </a:r>
            <a:r>
              <a:rPr lang="ar-SA" sz="1800" kern="100" dirty="0">
                <a:effectLst/>
                <a:latin typeface="Calibri" panose="020F0502020204030204" pitchFamily="34" charset="0"/>
                <a:ea typeface="Calibri" panose="020F0502020204030204" pitchFamily="34" charset="0"/>
                <a:cs typeface="B Mitra" panose="00000400000000000000" pitchFamily="2" charset="-78"/>
              </a:rPr>
              <a:t>های اصلی نسبت به برنامه تولید، وزارت نفت از طریق شرکتهای تابعه ذیربط با دریافت و فروش فرآوردههای ویژه از پالایشگاههای مربوط، مقادیر کسری را جبران مینماید. دستورالعمل این بند توسط سازمان برنامه و بودجه کشور با همکاری وزارتخانههای نفت و امور اقتصادی و دارائی تهیه و ابلاغ میشود</a:t>
            </a:r>
            <a:r>
              <a:rPr lang="en-US" sz="1800" kern="100" dirty="0">
                <a:effectLst/>
                <a:latin typeface="Calibri" panose="020F0502020204030204" pitchFamily="34" charset="0"/>
                <a:ea typeface="Calibri" panose="020F0502020204030204" pitchFamily="34" charset="0"/>
                <a:cs typeface="B Mitra" panose="00000400000000000000" pitchFamily="2" charset="-78"/>
              </a:rPr>
              <a:t>.</a:t>
            </a:r>
          </a:p>
          <a:p>
            <a:pPr marL="285750" marR="0" indent="-285750" algn="just" rtl="1">
              <a:lnSpc>
                <a:spcPct val="107000"/>
              </a:lnSpc>
              <a:spcBef>
                <a:spcPts val="0"/>
              </a:spcBef>
              <a:spcAft>
                <a:spcPts val="80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Mitra"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6" name="Picture 2" descr="Oil Profit: Scam Or Legit? Unveiling The Truth | DEX. AG">
            <a:extLst>
              <a:ext uri="{FF2B5EF4-FFF2-40B4-BE49-F238E27FC236}">
                <a16:creationId xmlns:a16="http://schemas.microsoft.com/office/drawing/2014/main" id="{DBDACEC3-7123-30F7-4380-E123355A5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7723"/>
            <a:ext cx="3448835" cy="27607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20E1A8C-4775-E56B-EFC5-AF1763BEB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FB141D32-1239-DBC7-24FA-A5B4D77EA8E1}"/>
              </a:ext>
            </a:extLst>
          </p:cNvPr>
          <p:cNvSpPr/>
          <p:nvPr/>
        </p:nvSpPr>
        <p:spPr>
          <a:xfrm>
            <a:off x="3726296" y="440870"/>
            <a:ext cx="4960503"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هدفمندسازی یارانه ها</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374491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fa-IR" sz="1800">
                <a:cs typeface="B Mitra" panose="00000400000000000000" pitchFamily="2" charset="-78"/>
              </a:rPr>
              <a:t>ع:وزارت تعاون، کار و رفاه اجتماعی</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
        <p:nvSpPr>
          <p:cNvPr id="3" name="Rectangle: Rounded Corners 2">
            <a:extLst>
              <a:ext uri="{FF2B5EF4-FFF2-40B4-BE49-F238E27FC236}">
                <a16:creationId xmlns:a16="http://schemas.microsoft.com/office/drawing/2014/main" id="{7E0A429E-08A1-A2FC-EAAD-CDD8AA5600A3}"/>
              </a:ext>
            </a:extLst>
          </p:cNvPr>
          <p:cNvSpPr/>
          <p:nvPr/>
        </p:nvSpPr>
        <p:spPr>
          <a:xfrm>
            <a:off x="2644398" y="422370"/>
            <a:ext cx="5952226"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انواع یارانه های مصرف کننده</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pic>
        <p:nvPicPr>
          <p:cNvPr id="4" name="Picture 2">
            <a:extLst>
              <a:ext uri="{FF2B5EF4-FFF2-40B4-BE49-F238E27FC236}">
                <a16:creationId xmlns:a16="http://schemas.microsoft.com/office/drawing/2014/main" id="{D8825565-2F53-66AC-40C8-70450686B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91" y="531183"/>
            <a:ext cx="1635292" cy="16352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78AFDE-DB0D-EB07-752B-794AE6546A0C}"/>
              </a:ext>
            </a:extLst>
          </p:cNvPr>
          <p:cNvSpPr txBox="1"/>
          <p:nvPr/>
        </p:nvSpPr>
        <p:spPr>
          <a:xfrm>
            <a:off x="-3202386" y="6541965"/>
            <a:ext cx="6094674" cy="307777"/>
          </a:xfrm>
          <a:prstGeom prst="rect">
            <a:avLst/>
          </a:prstGeom>
          <a:noFill/>
        </p:spPr>
        <p:txBody>
          <a:bodyPr wrap="square">
            <a:spAutoFit/>
          </a:bodyPr>
          <a:lstStyle/>
          <a:p>
            <a:pPr algn="r" rtl="1"/>
            <a:r>
              <a:rPr lang="fa-IR" sz="1400" dirty="0">
                <a:cs typeface="B Mitra" panose="00000400000000000000" pitchFamily="2" charset="-78"/>
              </a:rPr>
              <a:t>منبع:مرکز پژوهش های مجلس(1401)</a:t>
            </a:r>
          </a:p>
        </p:txBody>
      </p:sp>
      <p:pic>
        <p:nvPicPr>
          <p:cNvPr id="7" name="Picture 6">
            <a:extLst>
              <a:ext uri="{FF2B5EF4-FFF2-40B4-BE49-F238E27FC236}">
                <a16:creationId xmlns:a16="http://schemas.microsoft.com/office/drawing/2014/main" id="{7D515500-4641-392F-3EED-531190A69FAB}"/>
              </a:ext>
            </a:extLst>
          </p:cNvPr>
          <p:cNvPicPr>
            <a:picLocks noChangeAspect="1"/>
          </p:cNvPicPr>
          <p:nvPr/>
        </p:nvPicPr>
        <p:blipFill>
          <a:blip r:embed="rId4"/>
          <a:stretch>
            <a:fillRect/>
          </a:stretch>
        </p:blipFill>
        <p:spPr>
          <a:xfrm>
            <a:off x="2343454" y="1628810"/>
            <a:ext cx="6554115" cy="2181529"/>
          </a:xfrm>
          <a:prstGeom prst="rect">
            <a:avLst/>
          </a:prstGeom>
        </p:spPr>
      </p:pic>
      <p:pic>
        <p:nvPicPr>
          <p:cNvPr id="13" name="Picture 12">
            <a:extLst>
              <a:ext uri="{FF2B5EF4-FFF2-40B4-BE49-F238E27FC236}">
                <a16:creationId xmlns:a16="http://schemas.microsoft.com/office/drawing/2014/main" id="{CA554379-F6A0-D3E8-1E53-D3F34C5907BF}"/>
              </a:ext>
            </a:extLst>
          </p:cNvPr>
          <p:cNvPicPr>
            <a:picLocks noChangeAspect="1"/>
          </p:cNvPicPr>
          <p:nvPr/>
        </p:nvPicPr>
        <p:blipFill>
          <a:blip r:embed="rId5"/>
          <a:stretch>
            <a:fillRect/>
          </a:stretch>
        </p:blipFill>
        <p:spPr>
          <a:xfrm>
            <a:off x="2462533" y="4041715"/>
            <a:ext cx="6315956" cy="1667108"/>
          </a:xfrm>
          <a:prstGeom prst="rect">
            <a:avLst/>
          </a:prstGeom>
        </p:spPr>
      </p:pic>
      <p:sp>
        <p:nvSpPr>
          <p:cNvPr id="14" name="Callout: Down Arrow 13">
            <a:extLst>
              <a:ext uri="{FF2B5EF4-FFF2-40B4-BE49-F238E27FC236}">
                <a16:creationId xmlns:a16="http://schemas.microsoft.com/office/drawing/2014/main" id="{48172C11-2821-0334-2B6C-1EB55BBC9F75}"/>
              </a:ext>
            </a:extLst>
          </p:cNvPr>
          <p:cNvSpPr/>
          <p:nvPr/>
        </p:nvSpPr>
        <p:spPr>
          <a:xfrm rot="5400000">
            <a:off x="9652705" y="3537798"/>
            <a:ext cx="1207008" cy="2512172"/>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3893B3-8848-0F2A-05A6-7A29A99884DA}"/>
              </a:ext>
            </a:extLst>
          </p:cNvPr>
          <p:cNvSpPr txBox="1"/>
          <p:nvPr/>
        </p:nvSpPr>
        <p:spPr>
          <a:xfrm>
            <a:off x="9686531" y="4609218"/>
            <a:ext cx="7694676" cy="369332"/>
          </a:xfrm>
          <a:prstGeom prst="rect">
            <a:avLst/>
          </a:prstGeom>
          <a:noFill/>
        </p:spPr>
        <p:txBody>
          <a:bodyPr wrap="square">
            <a:spAutoFit/>
          </a:bodyPr>
          <a:lstStyle/>
          <a:p>
            <a:r>
              <a:rPr lang="fa-IR" b="1" dirty="0">
                <a:solidFill>
                  <a:schemeClr val="bg1"/>
                </a:solidFill>
                <a:cs typeface="B Mitra" panose="00000400000000000000" pitchFamily="2" charset="-78"/>
              </a:rPr>
              <a:t>انواع یارانه های نقدی</a:t>
            </a:r>
            <a:endParaRPr lang="en-US" b="1" dirty="0">
              <a:solidFill>
                <a:schemeClr val="bg1"/>
              </a:solidFill>
              <a:cs typeface="B Mitra" panose="00000400000000000000" pitchFamily="2" charset="-78"/>
            </a:endParaRPr>
          </a:p>
        </p:txBody>
      </p:sp>
    </p:spTree>
    <p:extLst>
      <p:ext uri="{BB962C8B-B14F-4D97-AF65-F5344CB8AC3E}">
        <p14:creationId xmlns:p14="http://schemas.microsoft.com/office/powerpoint/2010/main" val="356344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CA2F4-4B41-12CC-2ED8-DE648034AADC}"/>
              </a:ext>
            </a:extLst>
          </p:cNvPr>
          <p:cNvSpPr/>
          <p:nvPr/>
        </p:nvSpPr>
        <p:spPr>
          <a:xfrm>
            <a:off x="381000" y="822211"/>
            <a:ext cx="11430000" cy="5594917"/>
          </a:xfrm>
          <a:prstGeom prst="rect">
            <a:avLst/>
          </a:prstGeom>
          <a:solidFill>
            <a:schemeClr val="accent1">
              <a:alpha val="0"/>
            </a:schemeClr>
          </a:solidFill>
          <a:ln w="76200">
            <a:solidFill>
              <a:srgbClr val="AF15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rtl="1">
              <a:lnSpc>
                <a:spcPct val="107000"/>
              </a:lnSpc>
              <a:spcBef>
                <a:spcPts val="0"/>
              </a:spcBef>
              <a:spcAft>
                <a:spcPts val="800"/>
              </a:spcAft>
            </a:pPr>
            <a:endParaRPr lang="en-US" sz="1400" kern="100" dirty="0">
              <a:solidFill>
                <a:schemeClr val="tx1">
                  <a:lumMod val="50000"/>
                  <a:lumOff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E0A429E-08A1-A2FC-EAAD-CDD8AA5600A3}"/>
              </a:ext>
            </a:extLst>
          </p:cNvPr>
          <p:cNvSpPr/>
          <p:nvPr/>
        </p:nvSpPr>
        <p:spPr>
          <a:xfrm>
            <a:off x="2967790" y="384697"/>
            <a:ext cx="5847678" cy="762681"/>
          </a:xfrm>
          <a:prstGeom prst="roundRect">
            <a:avLst>
              <a:gd name="adj" fmla="val 50000"/>
            </a:avLst>
          </a:prstGeom>
          <a:solidFill>
            <a:srgbClr val="4C216D"/>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rPr>
              <a:t>یارانه  کالا های اساسی  و </a:t>
            </a:r>
            <a:r>
              <a:rPr kumimoji="0" lang="fa-IR" sz="3500" b="1" i="0" u="none" strike="noStrike" kern="1200" cap="none" spc="0" normalizeH="0" baseline="0" noProof="0" dirty="0" err="1">
                <a:ln>
                  <a:noFill/>
                </a:ln>
                <a:solidFill>
                  <a:srgbClr val="FFC000">
                    <a:lumMod val="60000"/>
                    <a:lumOff val="40000"/>
                  </a:srgbClr>
                </a:solidFill>
                <a:effectLst/>
                <a:uLnTx/>
                <a:uFillTx/>
                <a:latin typeface="Calibri" panose="020F0502020204030204"/>
                <a:ea typeface="+mn-ea"/>
                <a:cs typeface="B Titr" panose="00000700000000000000" pitchFamily="2" charset="-78"/>
              </a:rPr>
              <a:t>معیشتی</a:t>
            </a:r>
            <a:endParaRPr kumimoji="0" lang="en-US" sz="3500" b="1"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B Titr" panose="00000700000000000000" pitchFamily="2" charset="-78"/>
            </a:endParaRPr>
          </a:p>
        </p:txBody>
      </p:sp>
      <p:graphicFrame>
        <p:nvGraphicFramePr>
          <p:cNvPr id="7" name="Table 6">
            <a:extLst>
              <a:ext uri="{FF2B5EF4-FFF2-40B4-BE49-F238E27FC236}">
                <a16:creationId xmlns:a16="http://schemas.microsoft.com/office/drawing/2014/main" id="{EA79077A-7EAE-0E9D-3A6A-EB2B05BCF049}"/>
              </a:ext>
            </a:extLst>
          </p:cNvPr>
          <p:cNvGraphicFramePr>
            <a:graphicFrameLocks noGrp="1"/>
          </p:cNvGraphicFramePr>
          <p:nvPr>
            <p:extLst>
              <p:ext uri="{D42A27DB-BD31-4B8C-83A1-F6EECF244321}">
                <p14:modId xmlns:p14="http://schemas.microsoft.com/office/powerpoint/2010/main" val="3751425750"/>
              </p:ext>
            </p:extLst>
          </p:nvPr>
        </p:nvGraphicFramePr>
        <p:xfrm>
          <a:off x="541035" y="2133335"/>
          <a:ext cx="6433972" cy="3349622"/>
        </p:xfrm>
        <a:graphic>
          <a:graphicData uri="http://schemas.openxmlformats.org/drawingml/2006/table">
            <a:tbl>
              <a:tblPr/>
              <a:tblGrid>
                <a:gridCol w="3961690">
                  <a:extLst>
                    <a:ext uri="{9D8B030D-6E8A-4147-A177-3AD203B41FA5}">
                      <a16:colId xmlns:a16="http://schemas.microsoft.com/office/drawing/2014/main" val="883858538"/>
                    </a:ext>
                  </a:extLst>
                </a:gridCol>
                <a:gridCol w="1191096">
                  <a:extLst>
                    <a:ext uri="{9D8B030D-6E8A-4147-A177-3AD203B41FA5}">
                      <a16:colId xmlns:a16="http://schemas.microsoft.com/office/drawing/2014/main" val="1825450595"/>
                    </a:ext>
                  </a:extLst>
                </a:gridCol>
                <a:gridCol w="1281186">
                  <a:extLst>
                    <a:ext uri="{9D8B030D-6E8A-4147-A177-3AD203B41FA5}">
                      <a16:colId xmlns:a16="http://schemas.microsoft.com/office/drawing/2014/main" val="695502220"/>
                    </a:ext>
                  </a:extLst>
                </a:gridCol>
              </a:tblGrid>
              <a:tr h="1083481">
                <a:tc>
                  <a:txBody>
                    <a:bodyPr/>
                    <a:lstStyle/>
                    <a:p>
                      <a:pPr algn="ctr" rtl="1" fontAlgn="ctr"/>
                      <a:r>
                        <a:rPr lang="fa-IR" sz="1700" b="1" i="0" u="none" strike="noStrike" dirty="0">
                          <a:solidFill>
                            <a:srgbClr val="000000"/>
                          </a:solidFill>
                          <a:effectLst/>
                          <a:highlight>
                            <a:srgbClr val="79DCFF"/>
                          </a:highlight>
                          <a:latin typeface="B Zar" panose="00000400000000000000" pitchFamily="2" charset="-78"/>
                          <a:cs typeface="B Mitra" panose="00000400000000000000" pitchFamily="2" charset="-78"/>
                        </a:rPr>
                        <a:t> مصارف یارانه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rtl="1" fontAlgn="ctr"/>
                      <a:r>
                        <a:rPr lang="fa-IR" sz="1700" b="0" i="0" u="none" strike="noStrike" dirty="0">
                          <a:solidFill>
                            <a:srgbClr val="000000"/>
                          </a:solidFill>
                          <a:effectLst/>
                          <a:latin typeface="B Zar" panose="00000400000000000000" pitchFamily="2" charset="-78"/>
                          <a:cs typeface="B Mitra" panose="00000400000000000000" pitchFamily="2" charset="-78"/>
                        </a:rPr>
                        <a:t>مبلغ  کل کشور  (</a:t>
                      </a:r>
                      <a:r>
                        <a:rPr lang="fa-IR" sz="1200" b="0" i="0" u="none" strike="noStrike" dirty="0">
                          <a:solidFill>
                            <a:srgbClr val="000000"/>
                          </a:solidFill>
                          <a:effectLst/>
                          <a:latin typeface="B Zar" panose="00000400000000000000" pitchFamily="2" charset="-78"/>
                          <a:cs typeface="B Mitra" panose="00000400000000000000" pitchFamily="2" charset="-78"/>
                        </a:rPr>
                        <a:t>هزار میلیارد ریال</a:t>
                      </a:r>
                      <a:r>
                        <a:rPr lang="fa-IR" sz="1700" b="0" i="0" u="none" strike="noStrike" dirty="0">
                          <a:solidFill>
                            <a:srgbClr val="000000"/>
                          </a:solidFill>
                          <a:effectLst/>
                          <a:latin typeface="B Zar" panose="00000400000000000000" pitchFamily="2" charset="-78"/>
                          <a:cs typeface="B Mitra" panose="00000400000000000000" pitchFamily="2" charset="-7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tc>
                  <a:txBody>
                    <a:bodyPr/>
                    <a:lstStyle/>
                    <a:p>
                      <a:pPr algn="ctr" rtl="1" fontAlgn="ctr"/>
                      <a:r>
                        <a:rPr lang="fa-IR" sz="1700" b="0" i="0" u="none" strike="noStrike" dirty="0">
                          <a:solidFill>
                            <a:srgbClr val="000000"/>
                          </a:solidFill>
                          <a:effectLst/>
                          <a:latin typeface="B Zar" panose="00000400000000000000" pitchFamily="2" charset="-78"/>
                          <a:cs typeface="B Mitra" panose="00000400000000000000" pitchFamily="2" charset="-78"/>
                        </a:rPr>
                        <a:t>مبلغ  کل خراسان رضوی(</a:t>
                      </a:r>
                      <a:r>
                        <a:rPr lang="fa-IR" sz="1200" b="0" i="0" u="none" strike="noStrike" dirty="0">
                          <a:solidFill>
                            <a:srgbClr val="000000"/>
                          </a:solidFill>
                          <a:effectLst/>
                          <a:latin typeface="B Zar" panose="00000400000000000000" pitchFamily="2" charset="-78"/>
                          <a:cs typeface="B Mitra" panose="00000400000000000000" pitchFamily="2" charset="-78"/>
                        </a:rPr>
                        <a:t>هزار میلیارد ریال</a:t>
                      </a:r>
                      <a:r>
                        <a:rPr lang="fa-IR" sz="1700" b="0" i="0" u="none" strike="noStrike" dirty="0">
                          <a:solidFill>
                            <a:srgbClr val="000000"/>
                          </a:solidFill>
                          <a:effectLst/>
                          <a:latin typeface="B Zar" panose="00000400000000000000" pitchFamily="2" charset="-78"/>
                          <a:cs typeface="B Mitra" panose="00000400000000000000" pitchFamily="2" charset="-78"/>
                        </a:rPr>
                        <a:t>) (برآورد شده)</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DCFF"/>
                    </a:solidFill>
                  </a:tcPr>
                </a:tc>
                <a:extLst>
                  <a:ext uri="{0D108BD9-81ED-4DB2-BD59-A6C34878D82A}">
                    <a16:rowId xmlns:a16="http://schemas.microsoft.com/office/drawing/2014/main" val="3191542126"/>
                  </a:ext>
                </a:extLst>
              </a:tr>
              <a:tr h="345037">
                <a:tc>
                  <a:txBody>
                    <a:bodyPr/>
                    <a:lstStyle/>
                    <a:p>
                      <a:pPr algn="ctr" rtl="1" fontAlgn="ctr"/>
                      <a:r>
                        <a:rPr lang="fa-IR" sz="1700" b="0" i="0" u="none" strike="noStrike">
                          <a:solidFill>
                            <a:srgbClr val="000000"/>
                          </a:solidFill>
                          <a:effectLst/>
                          <a:latin typeface="B Zar" panose="00000400000000000000" pitchFamily="2" charset="-78"/>
                          <a:cs typeface="B Mitra" panose="00000400000000000000" pitchFamily="2" charset="-78"/>
                        </a:rPr>
                        <a:t>یارانه نقدی و معیشتی و کالابرگ الکترونیک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a:solidFill>
                            <a:srgbClr val="000000"/>
                          </a:solidFill>
                          <a:effectLst/>
                          <a:latin typeface="B Zar" panose="00000400000000000000" pitchFamily="2" charset="-78"/>
                          <a:cs typeface="B Mitra" panose="00000400000000000000" pitchFamily="2" charset="-78"/>
                        </a:rPr>
                        <a:t>3150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258.95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845398"/>
                  </a:ext>
                </a:extLst>
              </a:tr>
              <a:tr h="345037">
                <a:tc>
                  <a:txBody>
                    <a:bodyPr/>
                    <a:lstStyle/>
                    <a:p>
                      <a:pPr algn="ctr" rtl="1" fontAlgn="ctr"/>
                      <a:r>
                        <a:rPr lang="fa-IR" sz="1700" b="0" i="0" u="none" strike="noStrike" dirty="0">
                          <a:solidFill>
                            <a:srgbClr val="000000"/>
                          </a:solidFill>
                          <a:effectLst/>
                          <a:latin typeface="B Zar" panose="00000400000000000000" pitchFamily="2" charset="-78"/>
                          <a:cs typeface="B Mitra" panose="00000400000000000000" pitchFamily="2" charset="-78"/>
                        </a:rPr>
                        <a:t>پرداخت مستمری </a:t>
                      </a:r>
                      <a:r>
                        <a:rPr lang="fa-IR" sz="1700" b="0" i="0" u="none" strike="noStrike" dirty="0" err="1">
                          <a:solidFill>
                            <a:srgbClr val="000000"/>
                          </a:solidFill>
                          <a:effectLst/>
                          <a:latin typeface="B Zar" panose="00000400000000000000" pitchFamily="2" charset="-78"/>
                          <a:cs typeface="B Mitra" panose="00000400000000000000" pitchFamily="2" charset="-78"/>
                        </a:rPr>
                        <a:t>خانوارهای</a:t>
                      </a:r>
                      <a:r>
                        <a:rPr lang="fa-IR" sz="1700" b="0" i="0" u="none" strike="noStrike" dirty="0">
                          <a:solidFill>
                            <a:srgbClr val="000000"/>
                          </a:solidFill>
                          <a:effectLst/>
                          <a:latin typeface="B Zar" panose="00000400000000000000" pitchFamily="2" charset="-78"/>
                          <a:cs typeface="B Mitra" panose="00000400000000000000" pitchFamily="2" charset="-78"/>
                        </a:rPr>
                        <a:t> تحت پوشش کمیته امداد امام خمینی (ره)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421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34.61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113426"/>
                  </a:ext>
                </a:extLst>
              </a:tr>
              <a:tr h="345037">
                <a:tc>
                  <a:txBody>
                    <a:bodyPr/>
                    <a:lstStyle/>
                    <a:p>
                      <a:pPr algn="ctr" rtl="1" fontAlgn="ctr"/>
                      <a:r>
                        <a:rPr lang="fa-IR" sz="1700" b="0" i="0" u="none" strike="noStrike">
                          <a:solidFill>
                            <a:srgbClr val="000000"/>
                          </a:solidFill>
                          <a:effectLst/>
                          <a:latin typeface="B Zar" panose="00000400000000000000" pitchFamily="2" charset="-78"/>
                          <a:cs typeface="B Mitra" panose="00000400000000000000" pitchFamily="2" charset="-78"/>
                        </a:rPr>
                        <a:t>پرداخت مستمری خانوارهای تحت پوشش سازمان بهزیستی کشور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19.24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1234214"/>
                  </a:ext>
                </a:extLst>
              </a:tr>
              <a:tr h="345037">
                <a:tc>
                  <a:txBody>
                    <a:bodyPr/>
                    <a:lstStyle/>
                    <a:p>
                      <a:pPr algn="ctr" rtl="1" fontAlgn="ctr"/>
                      <a:r>
                        <a:rPr lang="fa-IR" sz="1700" b="0" i="0" u="none" strike="noStrike">
                          <a:solidFill>
                            <a:srgbClr val="000000"/>
                          </a:solidFill>
                          <a:effectLst/>
                          <a:latin typeface="B Zar" panose="00000400000000000000" pitchFamily="2" charset="-78"/>
                          <a:cs typeface="B Mitra" panose="00000400000000000000" pitchFamily="2" charset="-78"/>
                        </a:rPr>
                        <a:t> یارانه آرد و نان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1430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117.56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5210539"/>
                  </a:ext>
                </a:extLst>
              </a:tr>
              <a:tr h="345037">
                <a:tc>
                  <a:txBody>
                    <a:bodyPr/>
                    <a:lstStyle/>
                    <a:p>
                      <a:pPr algn="ctr" rtl="1" fontAlgn="ctr"/>
                      <a:r>
                        <a:rPr lang="fa-IR" sz="1700" b="0" i="0" u="none" strike="noStrike">
                          <a:solidFill>
                            <a:srgbClr val="000000"/>
                          </a:solidFill>
                          <a:effectLst/>
                          <a:latin typeface="B Zar" panose="00000400000000000000" pitchFamily="2" charset="-78"/>
                          <a:cs typeface="B Mitra" panose="00000400000000000000" pitchFamily="2" charset="-78"/>
                        </a:rPr>
                        <a:t>یارانه دارو، شیر خشک و ملزومات مصرفی پزشکی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749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61.57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9822303"/>
                  </a:ext>
                </a:extLst>
              </a:tr>
              <a:tr h="358308">
                <a:tc>
                  <a:txBody>
                    <a:bodyPr/>
                    <a:lstStyle/>
                    <a:p>
                      <a:pPr algn="ctr" rtl="1" fontAlgn="ctr"/>
                      <a:r>
                        <a:rPr lang="fa-IR" sz="1700" b="0" i="0" u="none" strike="noStrike">
                          <a:solidFill>
                            <a:srgbClr val="000000"/>
                          </a:solidFill>
                          <a:effectLst/>
                          <a:latin typeface="B Zar" panose="00000400000000000000" pitchFamily="2" charset="-78"/>
                          <a:cs typeface="B Mitra" panose="00000400000000000000" pitchFamily="2" charset="-78"/>
                        </a:rPr>
                        <a:t>مصارف سازمان هدفمندسازی یارانه‌ها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700" b="0" i="0" u="none" strike="noStrike" dirty="0">
                          <a:solidFill>
                            <a:srgbClr val="000000"/>
                          </a:solidFill>
                          <a:effectLst/>
                          <a:latin typeface="B Zar" panose="00000400000000000000" pitchFamily="2" charset="-78"/>
                          <a:cs typeface="B Mitra" panose="00000400000000000000" pitchFamily="2" charset="-78"/>
                        </a:rPr>
                        <a:t>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289571"/>
                  </a:ext>
                </a:extLst>
              </a:tr>
            </a:tbl>
          </a:graphicData>
        </a:graphic>
      </p:graphicFrame>
      <p:sp>
        <p:nvSpPr>
          <p:cNvPr id="8" name="TextBox 7">
            <a:extLst>
              <a:ext uri="{FF2B5EF4-FFF2-40B4-BE49-F238E27FC236}">
                <a16:creationId xmlns:a16="http://schemas.microsoft.com/office/drawing/2014/main" id="{57B8EB2D-0089-C92F-2543-0ABF0371CCED}"/>
              </a:ext>
            </a:extLst>
          </p:cNvPr>
          <p:cNvSpPr txBox="1"/>
          <p:nvPr/>
        </p:nvSpPr>
        <p:spPr>
          <a:xfrm>
            <a:off x="864267" y="1732536"/>
            <a:ext cx="5476034" cy="338554"/>
          </a:xfrm>
          <a:prstGeom prst="rect">
            <a:avLst/>
          </a:prstGeom>
          <a:noFill/>
        </p:spPr>
        <p:txBody>
          <a:bodyPr wrap="square" rtlCol="0">
            <a:spAutoFit/>
          </a:bodyPr>
          <a:lstStyle/>
          <a:p>
            <a:r>
              <a:rPr lang="fa-IR" sz="1600" dirty="0">
                <a:cs typeface="B Mitra" panose="00000400000000000000" pitchFamily="2" charset="-78"/>
              </a:rPr>
              <a:t>جدول منابع و مصارف </a:t>
            </a:r>
            <a:r>
              <a:rPr lang="fa-IR" sz="1600" dirty="0" err="1">
                <a:cs typeface="B Mitra" panose="00000400000000000000" pitchFamily="2" charset="-78"/>
              </a:rPr>
              <a:t>هدفمندسازي</a:t>
            </a:r>
            <a:r>
              <a:rPr lang="fa-IR" sz="1600" dirty="0">
                <a:cs typeface="B Mitra" panose="00000400000000000000" pitchFamily="2" charset="-78"/>
              </a:rPr>
              <a:t> </a:t>
            </a:r>
            <a:r>
              <a:rPr lang="fa-IR" sz="1600" dirty="0" err="1">
                <a:cs typeface="B Mitra" panose="00000400000000000000" pitchFamily="2" charset="-78"/>
              </a:rPr>
              <a:t>یارانه‌ها</a:t>
            </a:r>
            <a:r>
              <a:rPr lang="fa-IR" sz="1600" dirty="0">
                <a:cs typeface="B Mitra" panose="00000400000000000000" pitchFamily="2" charset="-78"/>
              </a:rPr>
              <a:t> (تبصره 8 قانون بودجه 1403) در سال 1403</a:t>
            </a:r>
            <a:r>
              <a:rPr lang="en-US" sz="1600" dirty="0">
                <a:cs typeface="B Mitra" panose="00000400000000000000" pitchFamily="2" charset="-78"/>
              </a:rPr>
              <a:t> </a:t>
            </a:r>
            <a:r>
              <a:rPr lang="fa-IR" sz="1600" dirty="0">
                <a:cs typeface="B Mitra" panose="00000400000000000000" pitchFamily="2" charset="-78"/>
              </a:rPr>
              <a:t> </a:t>
            </a:r>
          </a:p>
        </p:txBody>
      </p:sp>
      <p:sp>
        <p:nvSpPr>
          <p:cNvPr id="9" name="TextBox 8">
            <a:extLst>
              <a:ext uri="{FF2B5EF4-FFF2-40B4-BE49-F238E27FC236}">
                <a16:creationId xmlns:a16="http://schemas.microsoft.com/office/drawing/2014/main" id="{ADA9603E-40A2-A1FE-8308-98F30C2E992C}"/>
              </a:ext>
            </a:extLst>
          </p:cNvPr>
          <p:cNvSpPr txBox="1"/>
          <p:nvPr/>
        </p:nvSpPr>
        <p:spPr>
          <a:xfrm>
            <a:off x="208705" y="6437516"/>
            <a:ext cx="2844384" cy="338554"/>
          </a:xfrm>
          <a:prstGeom prst="rect">
            <a:avLst/>
          </a:prstGeom>
          <a:noFill/>
        </p:spPr>
        <p:txBody>
          <a:bodyPr wrap="square" rtlCol="0">
            <a:spAutoFit/>
          </a:bodyPr>
          <a:lstStyle/>
          <a:p>
            <a:r>
              <a:rPr lang="fa-IR" sz="1600" dirty="0">
                <a:cs typeface="B Mitra" panose="00000400000000000000" pitchFamily="2" charset="-78"/>
              </a:rPr>
              <a:t>منبع: قانون بودجه 1403 و محاسبات تحقیق</a:t>
            </a:r>
          </a:p>
        </p:txBody>
      </p:sp>
      <p:sp>
        <p:nvSpPr>
          <p:cNvPr id="10" name="TextBox 9">
            <a:extLst>
              <a:ext uri="{FF2B5EF4-FFF2-40B4-BE49-F238E27FC236}">
                <a16:creationId xmlns:a16="http://schemas.microsoft.com/office/drawing/2014/main" id="{47EA9C48-E2D7-E112-C739-FEC4E0A3F274}"/>
              </a:ext>
            </a:extLst>
          </p:cNvPr>
          <p:cNvSpPr txBox="1"/>
          <p:nvPr/>
        </p:nvSpPr>
        <p:spPr>
          <a:xfrm>
            <a:off x="7171717" y="2221840"/>
            <a:ext cx="4442573" cy="3693319"/>
          </a:xfrm>
          <a:prstGeom prst="rect">
            <a:avLst/>
          </a:prstGeom>
          <a:noFill/>
        </p:spPr>
        <p:txBody>
          <a:bodyPr wrap="square" rtlCol="0">
            <a:spAutoFit/>
          </a:bodyPr>
          <a:lstStyle/>
          <a:p>
            <a:pPr algn="just" rtl="1">
              <a:lnSpc>
                <a:spcPct val="150000"/>
              </a:lnSpc>
            </a:pPr>
            <a:r>
              <a:rPr lang="ar-SA" sz="1800" kern="100" dirty="0">
                <a:effectLst/>
                <a:latin typeface="Calibri" panose="020F0502020204030204" pitchFamily="34" charset="0"/>
                <a:ea typeface="Calibri" panose="020F0502020204030204" pitchFamily="34" charset="0"/>
                <a:cs typeface="B Mitra" panose="00000400000000000000" pitchFamily="2" charset="-78"/>
              </a:rPr>
              <a:t>با توجه به عدم دسترسی به آمار مربوط به یارانه های استانی ابتدا یارانه سرانه کل کشور محاسبه می شود و سپس با توجه به جمعیت استان خراسان رضوی یارانه هر بخش در استان محاسبه می شود. </a:t>
            </a:r>
            <a:r>
              <a:rPr lang="fa-IR" sz="1800" kern="100" dirty="0">
                <a:effectLst/>
                <a:latin typeface="Calibri" panose="020F0502020204030204" pitchFamily="34" charset="0"/>
                <a:ea typeface="Calibri" panose="020F0502020204030204" pitchFamily="34" charset="0"/>
                <a:cs typeface="B Mitra" panose="00000400000000000000" pitchFamily="2" charset="-78"/>
              </a:rPr>
              <a:t>مطابق جدول فوق یارانه نقدی و </a:t>
            </a:r>
            <a:r>
              <a:rPr lang="fa-IR" sz="1800" kern="100" dirty="0" err="1">
                <a:effectLst/>
                <a:latin typeface="Calibri" panose="020F0502020204030204" pitchFamily="34" charset="0"/>
                <a:ea typeface="Calibri" panose="020F0502020204030204" pitchFamily="34" charset="0"/>
                <a:cs typeface="B Mitra" panose="00000400000000000000" pitchFamily="2" charset="-78"/>
              </a:rPr>
              <a:t>معیشتی</a:t>
            </a:r>
            <a:r>
              <a:rPr lang="fa-IR" sz="1800" kern="100" dirty="0">
                <a:effectLst/>
                <a:latin typeface="Calibri" panose="020F0502020204030204" pitchFamily="34" charset="0"/>
                <a:ea typeface="Calibri" panose="020F0502020204030204" pitchFamily="34" charset="0"/>
                <a:cs typeface="B Mitra" panose="00000400000000000000" pitchFamily="2" charset="-78"/>
              </a:rPr>
              <a:t> و </a:t>
            </a:r>
            <a:r>
              <a:rPr lang="fa-IR" sz="1800" kern="100" dirty="0" err="1">
                <a:effectLst/>
                <a:latin typeface="Calibri" panose="020F0502020204030204" pitchFamily="34" charset="0"/>
                <a:ea typeface="Calibri" panose="020F0502020204030204" pitchFamily="34" charset="0"/>
                <a:cs typeface="B Mitra" panose="00000400000000000000" pitchFamily="2" charset="-78"/>
              </a:rPr>
              <a:t>کالابرگ</a:t>
            </a:r>
            <a:r>
              <a:rPr lang="fa-IR" sz="1800" kern="100" dirty="0">
                <a:effectLst/>
                <a:latin typeface="Calibri" panose="020F0502020204030204" pitchFamily="34" charset="0"/>
                <a:ea typeface="Calibri" panose="020F0502020204030204" pitchFamily="34" charset="0"/>
                <a:cs typeface="B Mitra" panose="00000400000000000000" pitchFamily="2" charset="-78"/>
              </a:rPr>
              <a:t> الکترونیک     حدود   258هزار میلیارد ریال، یارانه مربوط به آرد و نان 117هزار میلیارد ریال، </a:t>
            </a:r>
            <a:r>
              <a:rPr lang="ar-SA" sz="1800" kern="0" dirty="0">
                <a:solidFill>
                  <a:srgbClr val="000000"/>
                </a:solidFill>
                <a:effectLst/>
                <a:latin typeface="Calibri" panose="020F0502020204030204" pitchFamily="34" charset="0"/>
                <a:ea typeface="Times New Roman" panose="02020603050405020304" pitchFamily="18" charset="0"/>
                <a:cs typeface="B Mitra" panose="00000400000000000000" pitchFamily="2" charset="-78"/>
              </a:rPr>
              <a:t>یارانه دارو، شیر خشک و ملزومات مصرفی پزشکی  حدود61  هزار میلیارد ریال  سهم جمعیت خراسان رضوی در سال 1403 است.</a:t>
            </a:r>
            <a:endParaRPr lang="en-US" sz="1800" kern="100" dirty="0">
              <a:effectLst/>
              <a:latin typeface="Calibri" panose="020F0502020204030204" pitchFamily="34" charset="0"/>
              <a:ea typeface="Calibri" panose="020F0502020204030204" pitchFamily="34" charset="0"/>
              <a:cs typeface="B Mitra" panose="00000400000000000000" pitchFamily="2" charset="-78"/>
            </a:endParaRPr>
          </a:p>
          <a:p>
            <a:endParaRPr lang="en-US" dirty="0"/>
          </a:p>
        </p:txBody>
      </p:sp>
      <p:pic>
        <p:nvPicPr>
          <p:cNvPr id="11" name="Picture 2">
            <a:extLst>
              <a:ext uri="{FF2B5EF4-FFF2-40B4-BE49-F238E27FC236}">
                <a16:creationId xmlns:a16="http://schemas.microsoft.com/office/drawing/2014/main" id="{CCB73219-5886-7B78-3FAF-2B839A640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05" y="421412"/>
            <a:ext cx="1311124" cy="131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613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2640</Words>
  <Application>Microsoft Office PowerPoint</Application>
  <PresentationFormat>Widescreen</PresentationFormat>
  <Paragraphs>122</Paragraphs>
  <Slides>19</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19</vt:i4>
      </vt:variant>
    </vt:vector>
  </HeadingPairs>
  <TitlesOfParts>
    <vt:vector size="33" baseType="lpstr">
      <vt:lpstr>Arial</vt:lpstr>
      <vt:lpstr>B Mitra</vt:lpstr>
      <vt:lpstr>B Zar</vt:lpstr>
      <vt:lpstr>Calibri</vt:lpstr>
      <vt:lpstr>Calibri Light</vt:lpstr>
      <vt:lpstr>dana</vt:lpstr>
      <vt:lpstr>Graphik</vt:lpstr>
      <vt:lpstr>Helvetica Neue</vt:lpstr>
      <vt:lpstr>IRAN</vt:lpstr>
      <vt:lpstr>iranyekan</vt:lpstr>
      <vt:lpstr>Nassim</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vahid</dc:creator>
  <cp:lastModifiedBy>soori</cp:lastModifiedBy>
  <cp:revision>3</cp:revision>
  <dcterms:created xsi:type="dcterms:W3CDTF">2024-06-25T17:30:37Z</dcterms:created>
  <dcterms:modified xsi:type="dcterms:W3CDTF">2024-06-26T06:42:31Z</dcterms:modified>
</cp:coreProperties>
</file>