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2" r:id="rId2"/>
    <p:sldMasterId id="2147483706" r:id="rId3"/>
    <p:sldMasterId id="2147483726" r:id="rId4"/>
  </p:sldMasterIdLst>
  <p:sldIdLst>
    <p:sldId id="671" r:id="rId5"/>
    <p:sldId id="672" r:id="rId6"/>
    <p:sldId id="257" r:id="rId7"/>
    <p:sldId id="262" r:id="rId8"/>
    <p:sldId id="259" r:id="rId9"/>
    <p:sldId id="1059" r:id="rId10"/>
    <p:sldId id="1091" r:id="rId11"/>
    <p:sldId id="1060" r:id="rId12"/>
    <p:sldId id="1061" r:id="rId13"/>
    <p:sldId id="1062" r:id="rId14"/>
    <p:sldId id="1064" r:id="rId15"/>
    <p:sldId id="1065" r:id="rId16"/>
    <p:sldId id="1066" r:id="rId17"/>
    <p:sldId id="1068" r:id="rId18"/>
    <p:sldId id="1069" r:id="rId19"/>
    <p:sldId id="1072" r:id="rId20"/>
    <p:sldId id="1073" r:id="rId21"/>
    <p:sldId id="1074" r:id="rId22"/>
    <p:sldId id="1075" r:id="rId23"/>
    <p:sldId id="1076" r:id="rId24"/>
    <p:sldId id="1081" r:id="rId25"/>
    <p:sldId id="270" r:id="rId26"/>
    <p:sldId id="277" r:id="rId27"/>
    <p:sldId id="1088" r:id="rId28"/>
    <p:sldId id="333" r:id="rId29"/>
    <p:sldId id="1092" r:id="rId30"/>
    <p:sldId id="1089" r:id="rId31"/>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94D29"/>
    <a:srgbClr val="2567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80" d="100"/>
          <a:sy n="80" d="100"/>
        </p:scale>
        <p:origin x="480" y="13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200" b="1" i="0" u="none" strike="noStrike" kern="1200" baseline="0">
                <a:solidFill>
                  <a:schemeClr val="dk1">
                    <a:lumMod val="75000"/>
                    <a:lumOff val="25000"/>
                  </a:schemeClr>
                </a:solidFill>
                <a:latin typeface="+mn-lt"/>
                <a:ea typeface="+mn-ea"/>
                <a:cs typeface="+mn-cs"/>
              </a:defRPr>
            </a:pPr>
            <a:r>
              <a:rPr lang="fa-IR" sz="1800" dirty="0">
                <a:cs typeface="B Titr" panose="00000700000000000000" pitchFamily="2" charset="-78"/>
              </a:rPr>
              <a:t>ضریب جینی استان خراسان رضوی طی سال های مختلف</a:t>
            </a:r>
            <a:endParaRPr lang="en-US" sz="1800" dirty="0">
              <a:cs typeface="B Titr" panose="00000700000000000000" pitchFamily="2" charset="-78"/>
            </a:endParaRPr>
          </a:p>
        </c:rich>
      </c:tx>
      <c:layout>
        <c:manualLayout>
          <c:xMode val="edge"/>
          <c:yMode val="edge"/>
          <c:x val="8.1290747141434042E-2"/>
          <c:y val="3.9279627931667505E-2"/>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Sheet2!$D$3:$O$3</c:f>
              <c:numCache>
                <c:formatCode>General</c:formatCode>
                <c:ptCount val="12"/>
                <c:pt idx="0">
                  <c:v>1390</c:v>
                </c:pt>
                <c:pt idx="1">
                  <c:v>1391</c:v>
                </c:pt>
                <c:pt idx="2">
                  <c:v>1392</c:v>
                </c:pt>
                <c:pt idx="3">
                  <c:v>1393</c:v>
                </c:pt>
                <c:pt idx="4">
                  <c:v>1394</c:v>
                </c:pt>
                <c:pt idx="5">
                  <c:v>1395</c:v>
                </c:pt>
                <c:pt idx="6">
                  <c:v>1396</c:v>
                </c:pt>
                <c:pt idx="7">
                  <c:v>1397</c:v>
                </c:pt>
                <c:pt idx="8">
                  <c:v>1398</c:v>
                </c:pt>
                <c:pt idx="9">
                  <c:v>1399</c:v>
                </c:pt>
                <c:pt idx="10">
                  <c:v>1400</c:v>
                </c:pt>
                <c:pt idx="11">
                  <c:v>1401</c:v>
                </c:pt>
              </c:numCache>
            </c:numRef>
          </c:cat>
          <c:val>
            <c:numRef>
              <c:f>Sheet2!$D$4:$O$4</c:f>
              <c:numCache>
                <c:formatCode>General</c:formatCode>
                <c:ptCount val="12"/>
                <c:pt idx="0">
                  <c:v>0.32669999999999999</c:v>
                </c:pt>
                <c:pt idx="1">
                  <c:v>0.31669999999999998</c:v>
                </c:pt>
                <c:pt idx="2">
                  <c:v>0.33829999999999999</c:v>
                </c:pt>
                <c:pt idx="3">
                  <c:v>0.3478</c:v>
                </c:pt>
                <c:pt idx="4">
                  <c:v>0.33560000000000001</c:v>
                </c:pt>
                <c:pt idx="5">
                  <c:v>0.33029999999999998</c:v>
                </c:pt>
                <c:pt idx="6">
                  <c:v>0.38019999999999998</c:v>
                </c:pt>
                <c:pt idx="7">
                  <c:v>0.36059999999999998</c:v>
                </c:pt>
                <c:pt idx="8">
                  <c:v>0.33110000000000001</c:v>
                </c:pt>
                <c:pt idx="9">
                  <c:v>0.33689999999999998</c:v>
                </c:pt>
                <c:pt idx="10">
                  <c:v>0.34470000000000001</c:v>
                </c:pt>
                <c:pt idx="11">
                  <c:v>0.31680000000000003</c:v>
                </c:pt>
              </c:numCache>
            </c:numRef>
          </c:val>
          <c:extLst>
            <c:ext xmlns:c16="http://schemas.microsoft.com/office/drawing/2014/chart" uri="{C3380CC4-5D6E-409C-BE32-E72D297353CC}">
              <c16:uniqueId val="{00000000-2546-44E2-81F7-4413CDCEAF85}"/>
            </c:ext>
          </c:extLst>
        </c:ser>
        <c:dLbls>
          <c:dLblPos val="inEnd"/>
          <c:showLegendKey val="0"/>
          <c:showVal val="1"/>
          <c:showCatName val="0"/>
          <c:showSerName val="0"/>
          <c:showPercent val="0"/>
          <c:showBubbleSize val="0"/>
        </c:dLbls>
        <c:gapWidth val="65"/>
        <c:axId val="865415215"/>
        <c:axId val="865421871"/>
      </c:barChart>
      <c:catAx>
        <c:axId val="86541521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65421871"/>
        <c:crosses val="autoZero"/>
        <c:auto val="1"/>
        <c:lblAlgn val="ctr"/>
        <c:lblOffset val="100"/>
        <c:noMultiLvlLbl val="0"/>
      </c:catAx>
      <c:valAx>
        <c:axId val="86542187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65415215"/>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53F8F3-DE6F-491C-B40D-5A0B6A92CA11}"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410074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3F8F3-DE6F-491C-B40D-5A0B6A92CA11}"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197579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3F8F3-DE6F-491C-B40D-5A0B6A92CA11}"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269355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1D9B-28AD-F426-12D4-DF1C5A3F3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ADFAA5-69AA-20B2-1D75-49BA9BD80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1EE96-9BE5-C40B-6F4B-3EB11C633900}"/>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5" name="Footer Placeholder 4">
            <a:extLst>
              <a:ext uri="{FF2B5EF4-FFF2-40B4-BE49-F238E27FC236}">
                <a16:creationId xmlns:a16="http://schemas.microsoft.com/office/drawing/2014/main" id="{519D912B-0574-82A4-CA56-B9E201A66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D8FBA-47AC-CE05-17A7-D2F412C959E8}"/>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247079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AB01-41C0-234F-D41E-A5BDA442E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FEA27B-7778-3454-4717-8CEC99AD7E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A472D-A1B0-5E44-F2BE-2C05FFFB96AD}"/>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5" name="Footer Placeholder 4">
            <a:extLst>
              <a:ext uri="{FF2B5EF4-FFF2-40B4-BE49-F238E27FC236}">
                <a16:creationId xmlns:a16="http://schemas.microsoft.com/office/drawing/2014/main" id="{0E60B70F-51EF-979A-FF82-1E9E83CF3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8BB95-B0B7-396E-4D14-BD6AAF0FE51E}"/>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541032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AC89-E13C-BBE0-E67D-8947869307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A9760-B7D5-2C10-7473-0F38938BB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9BAC21-20F1-F722-E769-8729BE57D1A0}"/>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5" name="Footer Placeholder 4">
            <a:extLst>
              <a:ext uri="{FF2B5EF4-FFF2-40B4-BE49-F238E27FC236}">
                <a16:creationId xmlns:a16="http://schemas.microsoft.com/office/drawing/2014/main" id="{55ACED91-9534-373C-C006-F86B221AD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09786-420D-71C8-9F9E-A0FFD67E23B0}"/>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2073175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7EC6-9655-597F-29CD-BE96019D7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6E036-6431-1A7A-ED26-1D57E5CE1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AD531C-190C-9395-D336-E1CE1781A7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14D63-F55D-C953-60D5-73C1A5F9FB4C}"/>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6" name="Footer Placeholder 5">
            <a:extLst>
              <a:ext uri="{FF2B5EF4-FFF2-40B4-BE49-F238E27FC236}">
                <a16:creationId xmlns:a16="http://schemas.microsoft.com/office/drawing/2014/main" id="{109CFABE-566B-F3C9-8A87-3D1A7AD73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D7AE6-435E-C3E9-63F1-3ADAB762948C}"/>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729144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2C00-CA65-8A04-FE33-B770DA0A77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3A1DE9-A4E7-AA53-7A77-E3A0BE251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2B1165-7D77-CA4E-92E0-D872D601E4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D933E-8829-B9E9-8F05-9DAC095F7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2121D1-282D-1504-8C52-B5375F3F31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B79455-A1BF-E201-5F81-B920EEBB7E4F}"/>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8" name="Footer Placeholder 7">
            <a:extLst>
              <a:ext uri="{FF2B5EF4-FFF2-40B4-BE49-F238E27FC236}">
                <a16:creationId xmlns:a16="http://schemas.microsoft.com/office/drawing/2014/main" id="{84D957E2-13B8-0D5C-C591-2AAE8E59DF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1844FE-A1D8-1E01-1E65-9FD2D80AB673}"/>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687525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6A93-A8BD-ECE1-D206-E271D9546F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8130A0-C0F5-83B8-57D3-5349B81ABA4A}"/>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4" name="Footer Placeholder 3">
            <a:extLst>
              <a:ext uri="{FF2B5EF4-FFF2-40B4-BE49-F238E27FC236}">
                <a16:creationId xmlns:a16="http://schemas.microsoft.com/office/drawing/2014/main" id="{A1230FE0-C35F-5EB7-FAD4-F06954962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8EBF38-5B88-7576-840C-165DAB7296DF}"/>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249084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94850-409C-2258-6771-F525F0D68ED1}"/>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3" name="Footer Placeholder 2">
            <a:extLst>
              <a:ext uri="{FF2B5EF4-FFF2-40B4-BE49-F238E27FC236}">
                <a16:creationId xmlns:a16="http://schemas.microsoft.com/office/drawing/2014/main" id="{EBF5F165-5B48-6614-7D1A-69E9435637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DA873E-B353-6380-B340-7DF36518FAD6}"/>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328338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EC0-3415-5D4E-453F-E6EA6BC02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F345B5-5870-3E9F-1600-928986B98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CE1E9-EC8F-1395-D806-74884763B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09A77-A0AB-DC61-CCF8-99FA235E6741}"/>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6" name="Footer Placeholder 5">
            <a:extLst>
              <a:ext uri="{FF2B5EF4-FFF2-40B4-BE49-F238E27FC236}">
                <a16:creationId xmlns:a16="http://schemas.microsoft.com/office/drawing/2014/main" id="{E38332D0-9739-2E9C-FE52-575A35C57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BCEB4-0D3A-B99A-11F9-823055AD58AA}"/>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142338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3F8F3-DE6F-491C-B40D-5A0B6A92CA11}"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105866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C5C2-3139-2995-CEFC-208A70605B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C3B02E-7016-D874-3AD0-016DD3090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F44D3D-1500-6BAA-6AD8-BFE4BEEA6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9190F-BFA7-4566-DB42-738C1E1CF574}"/>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6" name="Footer Placeholder 5">
            <a:extLst>
              <a:ext uri="{FF2B5EF4-FFF2-40B4-BE49-F238E27FC236}">
                <a16:creationId xmlns:a16="http://schemas.microsoft.com/office/drawing/2014/main" id="{5D4CA23E-4B3F-55B5-C764-D38AF06B7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5BF4-6827-DD68-A52D-15D5C7CF1748}"/>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319935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F9FA-6609-E22B-7CDF-C75569201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69602-0D9B-3BF4-3FB9-1F9F5FA6C6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3418B-9473-8931-9444-ACD416A7F3FF}"/>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5" name="Footer Placeholder 4">
            <a:extLst>
              <a:ext uri="{FF2B5EF4-FFF2-40B4-BE49-F238E27FC236}">
                <a16:creationId xmlns:a16="http://schemas.microsoft.com/office/drawing/2014/main" id="{39F39215-DEE5-0591-45F8-329F54FED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947C4-A331-A7BA-B405-E06A4F104840}"/>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2579728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2C99D-EB2A-9943-E4E1-1C4FEEA92B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86B9B0-366A-122F-491A-0420553377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A2DDD-10EA-11A9-F55F-F8206CC507BD}"/>
              </a:ext>
            </a:extLst>
          </p:cNvPr>
          <p:cNvSpPr>
            <a:spLocks noGrp="1"/>
          </p:cNvSpPr>
          <p:nvPr>
            <p:ph type="dt" sz="half" idx="10"/>
          </p:nvPr>
        </p:nvSpPr>
        <p:spPr/>
        <p:txBody>
          <a:bodyPr/>
          <a:lstStyle/>
          <a:p>
            <a:fld id="{627D73B3-2B8B-4EFE-BD53-FC26160CF6AD}" type="datetimeFigureOut">
              <a:rPr lang="en-US" smtClean="0"/>
              <a:t>6/26/2024</a:t>
            </a:fld>
            <a:endParaRPr lang="en-US"/>
          </a:p>
        </p:txBody>
      </p:sp>
      <p:sp>
        <p:nvSpPr>
          <p:cNvPr id="5" name="Footer Placeholder 4">
            <a:extLst>
              <a:ext uri="{FF2B5EF4-FFF2-40B4-BE49-F238E27FC236}">
                <a16:creationId xmlns:a16="http://schemas.microsoft.com/office/drawing/2014/main" id="{F45668EF-020D-1B51-0CB3-2E1D1D893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64FF8-A227-CDF1-0464-AD3EE302817C}"/>
              </a:ext>
            </a:extLst>
          </p:cNvPr>
          <p:cNvSpPr>
            <a:spLocks noGrp="1"/>
          </p:cNvSpPr>
          <p:nvPr>
            <p:ph type="sldNum" sz="quarter" idx="12"/>
          </p:nvPr>
        </p:nvSpPr>
        <p:spPr/>
        <p:txBody>
          <a:bodyPr/>
          <a:lstStyle/>
          <a:p>
            <a:fld id="{08B39F63-0A1C-43DF-B550-AC7BF2186318}" type="slidenum">
              <a:rPr lang="en-US" smtClean="0"/>
              <a:t>‹#›</a:t>
            </a:fld>
            <a:endParaRPr lang="en-US"/>
          </a:p>
        </p:txBody>
      </p:sp>
    </p:spTree>
    <p:extLst>
      <p:ext uri="{BB962C8B-B14F-4D97-AF65-F5344CB8AC3E}">
        <p14:creationId xmlns:p14="http://schemas.microsoft.com/office/powerpoint/2010/main" val="3658671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162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70378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18638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122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387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12611C-8F42-4A88-BF2C-3F14A15A3A2D}"/>
              </a:ext>
            </a:extLst>
          </p:cNvPr>
          <p:cNvSpPr/>
          <p:nvPr userDrawn="1"/>
        </p:nvSpPr>
        <p:spPr>
          <a:xfrm>
            <a:off x="4200072" y="1086699"/>
            <a:ext cx="3290634" cy="21602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96E1EE68-F749-4414-A326-ABFB18D5E9AF}"/>
              </a:ext>
            </a:extLst>
          </p:cNvPr>
          <p:cNvSpPr>
            <a:spLocks noGrp="1"/>
          </p:cNvSpPr>
          <p:nvPr>
            <p:ph type="pic" idx="23" hasCustomPrompt="1"/>
          </p:nvPr>
        </p:nvSpPr>
        <p:spPr>
          <a:xfrm>
            <a:off x="5002832"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Rectangle 5">
            <a:extLst>
              <a:ext uri="{FF2B5EF4-FFF2-40B4-BE49-F238E27FC236}">
                <a16:creationId xmlns:a16="http://schemas.microsoft.com/office/drawing/2014/main" id="{53346C86-7BD4-4931-8982-4954A955A0D2}"/>
              </a:ext>
            </a:extLst>
          </p:cNvPr>
          <p:cNvSpPr/>
          <p:nvPr userDrawn="1"/>
        </p:nvSpPr>
        <p:spPr>
          <a:xfrm>
            <a:off x="7997604" y="1086699"/>
            <a:ext cx="3290634" cy="216024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a16="http://schemas.microsoft.com/office/drawing/2014/main" id="{4938B100-7DB2-4283-A72B-BFBB92152E89}"/>
              </a:ext>
            </a:extLst>
          </p:cNvPr>
          <p:cNvSpPr>
            <a:spLocks noGrp="1"/>
          </p:cNvSpPr>
          <p:nvPr>
            <p:ph type="pic" idx="24" hasCustomPrompt="1"/>
          </p:nvPr>
        </p:nvSpPr>
        <p:spPr>
          <a:xfrm>
            <a:off x="8800364"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Rectangle 7">
            <a:extLst>
              <a:ext uri="{FF2B5EF4-FFF2-40B4-BE49-F238E27FC236}">
                <a16:creationId xmlns:a16="http://schemas.microsoft.com/office/drawing/2014/main" id="{C2A0F9E1-604E-4D14-8F49-BC5799DEC58C}"/>
              </a:ext>
            </a:extLst>
          </p:cNvPr>
          <p:cNvSpPr/>
          <p:nvPr userDrawn="1"/>
        </p:nvSpPr>
        <p:spPr>
          <a:xfrm>
            <a:off x="4200072" y="4248150"/>
            <a:ext cx="3290634" cy="216024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a16="http://schemas.microsoft.com/office/drawing/2014/main" id="{F14D57A3-AC8C-481C-AFAC-A9FCFB199B2D}"/>
              </a:ext>
            </a:extLst>
          </p:cNvPr>
          <p:cNvSpPr>
            <a:spLocks noGrp="1"/>
          </p:cNvSpPr>
          <p:nvPr>
            <p:ph type="pic" idx="25" hasCustomPrompt="1"/>
          </p:nvPr>
        </p:nvSpPr>
        <p:spPr>
          <a:xfrm>
            <a:off x="5002832"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9">
            <a:extLst>
              <a:ext uri="{FF2B5EF4-FFF2-40B4-BE49-F238E27FC236}">
                <a16:creationId xmlns:a16="http://schemas.microsoft.com/office/drawing/2014/main" id="{EECC6AC5-F655-4421-A219-B2F76C6CA2FD}"/>
              </a:ext>
            </a:extLst>
          </p:cNvPr>
          <p:cNvSpPr/>
          <p:nvPr userDrawn="1"/>
        </p:nvSpPr>
        <p:spPr>
          <a:xfrm>
            <a:off x="7997604" y="4248150"/>
            <a:ext cx="3290634" cy="216024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Picture Placeholder 2">
            <a:extLst>
              <a:ext uri="{FF2B5EF4-FFF2-40B4-BE49-F238E27FC236}">
                <a16:creationId xmlns:a16="http://schemas.microsoft.com/office/drawing/2014/main" id="{BA2332AA-B2D0-4A28-A218-73EE3FE44954}"/>
              </a:ext>
            </a:extLst>
          </p:cNvPr>
          <p:cNvSpPr>
            <a:spLocks noGrp="1"/>
          </p:cNvSpPr>
          <p:nvPr>
            <p:ph type="pic" idx="26" hasCustomPrompt="1"/>
          </p:nvPr>
        </p:nvSpPr>
        <p:spPr>
          <a:xfrm>
            <a:off x="8800364"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1729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 162">
            <a:extLst>
              <a:ext uri="{FF2B5EF4-FFF2-40B4-BE49-F238E27FC236}">
                <a16:creationId xmlns:a16="http://schemas.microsoft.com/office/drawing/2014/main" id="{8824B83C-4516-440E-B27E-09F0426F6C97}"/>
              </a:ext>
            </a:extLst>
          </p:cNvPr>
          <p:cNvSpPr>
            <a:spLocks noGrp="1"/>
          </p:cNvSpPr>
          <p:nvPr>
            <p:ph type="pic" idx="23" hasCustomPrompt="1"/>
          </p:nvPr>
        </p:nvSpPr>
        <p:spPr>
          <a:xfrm>
            <a:off x="1" y="2"/>
            <a:ext cx="12191999" cy="6877477"/>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1607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53F8F3-DE6F-491C-B40D-5A0B6A92CA11}"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3593066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19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34E82-9DE3-4223-A15F-5A164AD987FB}"/>
              </a:ext>
            </a:extLst>
          </p:cNvPr>
          <p:cNvSpPr/>
          <p:nvPr userDrawn="1"/>
        </p:nvSpPr>
        <p:spPr>
          <a:xfrm>
            <a:off x="502468" y="884977"/>
            <a:ext cx="11187065" cy="508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a16="http://schemas.microsoft.com/office/drawing/2014/main" id="{9FAEA46E-E59A-4542-8B95-8481B55D1786}"/>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72882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104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7E1C366-622C-4258-9753-26AABF54CF12}"/>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E37D4E8D-7F93-45C0-8383-A68159D02D5D}"/>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a16="http://schemas.microsoft.com/office/drawing/2014/main" id="{07AAD900-5C8A-46EE-8F3F-276E7A823B52}"/>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a16="http://schemas.microsoft.com/office/drawing/2014/main" id="{3D697A47-3CD1-4E96-9516-FDE670F56315}"/>
              </a:ext>
            </a:extLst>
          </p:cNvPr>
          <p:cNvSpPr>
            <a:spLocks noGrp="1"/>
          </p:cNvSpPr>
          <p:nvPr>
            <p:ph type="pic" sz="quarter" idx="12" hasCustomPrompt="1"/>
          </p:nvPr>
        </p:nvSpPr>
        <p:spPr>
          <a:xfrm>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Text Placeholder 9">
            <a:extLst>
              <a:ext uri="{FF2B5EF4-FFF2-40B4-BE49-F238E27FC236}">
                <a16:creationId xmlns:a16="http://schemas.microsoft.com/office/drawing/2014/main" id="{0E0CAB57-9982-4553-B1D9-4D6CC85D7EE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54189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991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6E6B0-0030-4C24-AF1C-09B7BB3C4770}"/>
              </a:ext>
            </a:extLst>
          </p:cNvPr>
          <p:cNvSpPr/>
          <p:nvPr userDrawn="1"/>
        </p:nvSpPr>
        <p:spPr>
          <a:xfrm>
            <a:off x="0" y="474066"/>
            <a:ext cx="11704301" cy="590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id="{418006F3-E488-44A0-A59A-E1D3B860060D}"/>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18171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678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388469D-CBAC-4278-96C5-9EBCCAF5DD50}"/>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DE17AA3-92FD-4003-9A41-EC77EF819880}"/>
              </a:ext>
            </a:extLst>
          </p:cNvPr>
          <p:cNvGrpSpPr/>
          <p:nvPr userDrawn="1"/>
        </p:nvGrpSpPr>
        <p:grpSpPr>
          <a:xfrm>
            <a:off x="1058291" y="3689597"/>
            <a:ext cx="2892793" cy="3168403"/>
            <a:chOff x="1058291" y="3689597"/>
            <a:chExt cx="2892793" cy="3168403"/>
          </a:xfrm>
        </p:grpSpPr>
        <p:sp>
          <p:nvSpPr>
            <p:cNvPr id="54" name="Freeform: Shape 53">
              <a:extLst>
                <a:ext uri="{FF2B5EF4-FFF2-40B4-BE49-F238E27FC236}">
                  <a16:creationId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24" name="Graphic 2">
              <a:extLst>
                <a:ext uri="{FF2B5EF4-FFF2-40B4-BE49-F238E27FC236}">
                  <a16:creationId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0" name="Graphic 2">
              <a:extLst>
                <a:ext uri="{FF2B5EF4-FFF2-40B4-BE49-F238E27FC236}">
                  <a16:creationId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1" name="Graphic 2">
              <a:extLst>
                <a:ext uri="{FF2B5EF4-FFF2-40B4-BE49-F238E27FC236}">
                  <a16:creationId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5" name="Oval 34">
              <a:extLst>
                <a:ext uri="{FF2B5EF4-FFF2-40B4-BE49-F238E27FC236}">
                  <a16:creationId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a:extLst>
                <a:ext uri="{FF2B5EF4-FFF2-40B4-BE49-F238E27FC236}">
                  <a16:creationId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7" name="Graphic 2">
              <a:extLst>
                <a:ext uri="{FF2B5EF4-FFF2-40B4-BE49-F238E27FC236}">
                  <a16:creationId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61" name="Group 60">
            <a:extLst>
              <a:ext uri="{FF2B5EF4-FFF2-40B4-BE49-F238E27FC236}">
                <a16:creationId xmlns:a16="http://schemas.microsoft.com/office/drawing/2014/main" id="{5066A938-5524-4BC2-9E71-604DA7247A54}"/>
              </a:ext>
            </a:extLst>
          </p:cNvPr>
          <p:cNvGrpSpPr/>
          <p:nvPr userDrawn="1"/>
        </p:nvGrpSpPr>
        <p:grpSpPr>
          <a:xfrm>
            <a:off x="8332411" y="0"/>
            <a:ext cx="2885112" cy="2622090"/>
            <a:chOff x="833153" y="6858000"/>
            <a:chExt cx="2885112" cy="2622090"/>
          </a:xfrm>
        </p:grpSpPr>
        <p:sp>
          <p:nvSpPr>
            <p:cNvPr id="58" name="Freeform: Shape 57">
              <a:extLst>
                <a:ext uri="{FF2B5EF4-FFF2-40B4-BE49-F238E27FC236}">
                  <a16:creationId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67" name=" 66">
            <a:extLst>
              <a:ext uri="{FF2B5EF4-FFF2-40B4-BE49-F238E27FC236}">
                <a16:creationId xmlns:a16="http://schemas.microsoft.com/office/drawing/2014/main" id="{28246CD8-4F7B-49F9-A0E7-A3D2C7826A54}"/>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8" name=" 67">
            <a:extLst>
              <a:ext uri="{FF2B5EF4-FFF2-40B4-BE49-F238E27FC236}">
                <a16:creationId xmlns:a16="http://schemas.microsoft.com/office/drawing/2014/main" id="{A2ECC6F6-A4A0-4672-8659-27C1C1640830}"/>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58191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877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E6C28-A080-4420-92C4-3AC673E4DAE1}"/>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id="{DA6378AF-10CF-415A-9A2B-A4DF0CDD2A85}"/>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5497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53F8F3-DE6F-491C-B40D-5A0B6A92CA11}"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3837479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419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588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40618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599792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A224-0098-4A41-7942-824DF00267D1}"/>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90F2AA5-BAA0-BAC9-1D97-DDAF2B33DA3E}"/>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196E48-42DB-BA7A-9176-ABB7E01D36D7}"/>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5" name="Footer Placeholder 4">
            <a:extLst>
              <a:ext uri="{FF2B5EF4-FFF2-40B4-BE49-F238E27FC236}">
                <a16:creationId xmlns:a16="http://schemas.microsoft.com/office/drawing/2014/main" id="{B56BD9DA-571F-7BB9-26EC-2D3B9510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C2546-F508-43AA-56B7-23041B60D300}"/>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3396863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B0EF-D3DA-89C0-2E87-4FB7A4507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F9F0A-C8C7-45DA-1338-4CAB4FB94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8304C-3868-9607-0FE7-AB9BA160FAC9}"/>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5" name="Footer Placeholder 4">
            <a:extLst>
              <a:ext uri="{FF2B5EF4-FFF2-40B4-BE49-F238E27FC236}">
                <a16:creationId xmlns:a16="http://schemas.microsoft.com/office/drawing/2014/main" id="{912CEB16-87AC-43BF-BA7D-38177928D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309C6-911A-ED67-419D-726B37D8FD56}"/>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3983367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87AE-E0D2-97AC-C61F-2BA197DA542C}"/>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6538F429-2723-7C31-5898-289BB1A74D07}"/>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DAA89-4000-7A47-C88C-1BFC8BBEC48E}"/>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5" name="Footer Placeholder 4">
            <a:extLst>
              <a:ext uri="{FF2B5EF4-FFF2-40B4-BE49-F238E27FC236}">
                <a16:creationId xmlns:a16="http://schemas.microsoft.com/office/drawing/2014/main" id="{75626B48-1DFF-0D4E-D2AA-49AB5D614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41DBC-09F1-EA71-B684-403342DCDE10}"/>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073420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7CE8-6485-9B85-C406-92E8570FC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3F434-1B6A-CA76-0E32-A2986A14D9C9}"/>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F5E3A-5276-93C7-662C-45FAE00F56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2B9DA-D98E-E25A-66B4-E9A66BE8BA91}"/>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6" name="Footer Placeholder 5">
            <a:extLst>
              <a:ext uri="{FF2B5EF4-FFF2-40B4-BE49-F238E27FC236}">
                <a16:creationId xmlns:a16="http://schemas.microsoft.com/office/drawing/2014/main" id="{31C02D8C-2A86-320A-BF87-4DBF2923F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9F03E-C8F2-67F9-126D-EAAFA0535A3D}"/>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2247470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2B3E-7FA1-AEE2-7910-59B5F1CF8CC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4E555E-8E06-94E9-DB0B-3450BBE44A25}"/>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B92D14-2A70-B7F4-F45E-A035E5B278B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65A17-0F38-1A1B-5471-D7869BC73359}"/>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E2A56-FCA0-260A-5029-BF6E5BB982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EDB1C-D4E8-4AB3-0704-1DDB833288A6}"/>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8" name="Footer Placeholder 7">
            <a:extLst>
              <a:ext uri="{FF2B5EF4-FFF2-40B4-BE49-F238E27FC236}">
                <a16:creationId xmlns:a16="http://schemas.microsoft.com/office/drawing/2014/main" id="{88D8AA49-E5D3-8827-4B02-7C44BF3A6D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387E82-DDFB-28D8-5871-DB74797ED3A2}"/>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478878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76F3-C9A9-FE24-E0CC-409414233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30EAA-11BE-7BC4-F4B0-00EFDD2BA03F}"/>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4" name="Footer Placeholder 3">
            <a:extLst>
              <a:ext uri="{FF2B5EF4-FFF2-40B4-BE49-F238E27FC236}">
                <a16:creationId xmlns:a16="http://schemas.microsoft.com/office/drawing/2014/main" id="{2D69FA1A-1836-7B2D-4885-B61E4212F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4C438A-4B7A-5C73-CFB2-CC7CEABF3E64}"/>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38634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53F8F3-DE6F-491C-B40D-5A0B6A92CA11}"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2203009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6C67C-1B5A-2463-E8F4-703BC0F46ACA}"/>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3" name="Footer Placeholder 2">
            <a:extLst>
              <a:ext uri="{FF2B5EF4-FFF2-40B4-BE49-F238E27FC236}">
                <a16:creationId xmlns:a16="http://schemas.microsoft.com/office/drawing/2014/main" id="{E6A0BE22-7364-C4A6-B4C7-FE436A1E3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94CA2F-8061-6A6E-E7D8-E0063002316A}"/>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4231672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CA73-2F4E-6EAA-709F-03882D2B3319}"/>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3D59E349-5B23-085B-CD07-81A4A775066A}"/>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072B17-8D36-8869-32F8-65FE5F5768D3}"/>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10290-8D3A-42B4-F0CD-2A5C3B2C488C}"/>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6" name="Footer Placeholder 5">
            <a:extLst>
              <a:ext uri="{FF2B5EF4-FFF2-40B4-BE49-F238E27FC236}">
                <a16:creationId xmlns:a16="http://schemas.microsoft.com/office/drawing/2014/main" id="{BE579B63-06B1-3195-B39C-6D8DAC6A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1285B-C7B4-BB97-98BD-4DCC7314FF50}"/>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592285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A8F2-1E02-7CC7-FC68-933A26DBFBA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48843D0F-117F-5359-7DE5-DC339C3C0C4D}"/>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203CA9C5-A15C-21B2-0E81-BCBCA209E39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71CB2-C218-C3E1-AE70-3F15FE45A3D6}"/>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6" name="Footer Placeholder 5">
            <a:extLst>
              <a:ext uri="{FF2B5EF4-FFF2-40B4-BE49-F238E27FC236}">
                <a16:creationId xmlns:a16="http://schemas.microsoft.com/office/drawing/2014/main" id="{8A14885A-B6BA-4F16-9C59-867F81C2F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D9418-4DC1-8A7B-7178-1C5AFBE8156B}"/>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3019552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D502-4FFA-B291-3F50-CBD43493C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0A4063-5AC4-9FC9-EDD8-AE4D0B8AE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4425C-CDF7-95D2-8F60-895EB1D5A729}"/>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5" name="Footer Placeholder 4">
            <a:extLst>
              <a:ext uri="{FF2B5EF4-FFF2-40B4-BE49-F238E27FC236}">
                <a16:creationId xmlns:a16="http://schemas.microsoft.com/office/drawing/2014/main" id="{EEEEC417-942E-9921-CE49-D4A69A779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4CE0E-C0DF-4063-52F9-AAAD2D65506E}"/>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2829339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91171-8AE2-F6FE-AD57-FF41476BD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6407B-EFDE-AFD0-25C8-E7010D043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AF687-2479-8AA8-0555-065037A0EB20}"/>
              </a:ext>
            </a:extLst>
          </p:cNvPr>
          <p:cNvSpPr>
            <a:spLocks noGrp="1"/>
          </p:cNvSpPr>
          <p:nvPr>
            <p:ph type="dt" sz="half" idx="10"/>
          </p:nvPr>
        </p:nvSpPr>
        <p:spPr/>
        <p:txBody>
          <a:bodyPr/>
          <a:lstStyle/>
          <a:p>
            <a:fld id="{2A2C6ED6-9259-43A8-90A8-893E02158321}" type="datetimeFigureOut">
              <a:rPr lang="en-US" smtClean="0"/>
              <a:t>6/26/2024</a:t>
            </a:fld>
            <a:endParaRPr lang="en-US"/>
          </a:p>
        </p:txBody>
      </p:sp>
      <p:sp>
        <p:nvSpPr>
          <p:cNvPr id="5" name="Footer Placeholder 4">
            <a:extLst>
              <a:ext uri="{FF2B5EF4-FFF2-40B4-BE49-F238E27FC236}">
                <a16:creationId xmlns:a16="http://schemas.microsoft.com/office/drawing/2014/main" id="{3E3E4964-4A68-CA7A-3388-390E04BEF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4E4FA-9B9B-A5FA-D7BF-61AB5AE4C3B5}"/>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5885372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398"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7458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53F8F3-DE6F-491C-B40D-5A0B6A92CA11}"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97264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3F8F3-DE6F-491C-B40D-5A0B6A92CA11}" type="datetimeFigureOut">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233821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53F8F3-DE6F-491C-B40D-5A0B6A92CA11}"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217166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53F8F3-DE6F-491C-B40D-5A0B6A92CA11}"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1E264-04B0-4918-BE96-69E4AF9316B1}" type="slidenum">
              <a:rPr lang="en-US" smtClean="0"/>
              <a:t>‹#›</a:t>
            </a:fld>
            <a:endParaRPr lang="en-US"/>
          </a:p>
        </p:txBody>
      </p:sp>
    </p:spTree>
    <p:extLst>
      <p:ext uri="{BB962C8B-B14F-4D97-AF65-F5344CB8AC3E}">
        <p14:creationId xmlns:p14="http://schemas.microsoft.com/office/powerpoint/2010/main" val="240421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3F8F3-DE6F-491C-B40D-5A0B6A92CA11}" type="datetimeFigureOut">
              <a:rPr lang="en-US" smtClean="0"/>
              <a:t>6/26/2024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1E264-04B0-4918-BE96-69E4AF9316B1}" type="slidenum">
              <a:rPr lang="en-US" smtClean="0"/>
              <a:t>‹#›</a:t>
            </a:fld>
            <a:endParaRPr lang="en-US"/>
          </a:p>
        </p:txBody>
      </p:sp>
    </p:spTree>
    <p:extLst>
      <p:ext uri="{BB962C8B-B14F-4D97-AF65-F5344CB8AC3E}">
        <p14:creationId xmlns:p14="http://schemas.microsoft.com/office/powerpoint/2010/main" val="18889412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C7F4F-74FC-E15E-98F0-04F0AEE3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138C1-46F0-064B-C29C-3B1A7CF20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ABFDD-8EC5-708A-B750-BF40804E4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D73B3-2B8B-4EFE-BD53-FC26160CF6AD}" type="datetimeFigureOut">
              <a:rPr lang="en-US" smtClean="0"/>
              <a:t>6/26/2024</a:t>
            </a:fld>
            <a:endParaRPr lang="en-US"/>
          </a:p>
        </p:txBody>
      </p:sp>
      <p:sp>
        <p:nvSpPr>
          <p:cNvPr id="5" name="Footer Placeholder 4">
            <a:extLst>
              <a:ext uri="{FF2B5EF4-FFF2-40B4-BE49-F238E27FC236}">
                <a16:creationId xmlns:a16="http://schemas.microsoft.com/office/drawing/2014/main" id="{07F6F125-AB75-0CBA-F532-2B0DEB273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C8E343-6C75-17EF-F679-22B7E9E0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39F63-0A1C-43DF-B550-AC7BF2186318}" type="slidenum">
              <a:rPr lang="en-US" smtClean="0"/>
              <a:t>‹#›</a:t>
            </a:fld>
            <a:endParaRPr lang="en-US"/>
          </a:p>
        </p:txBody>
      </p:sp>
    </p:spTree>
    <p:extLst>
      <p:ext uri="{BB962C8B-B14F-4D97-AF65-F5344CB8AC3E}">
        <p14:creationId xmlns:p14="http://schemas.microsoft.com/office/powerpoint/2010/main" val="34082699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69669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1F30D-E0B1-9825-2E3A-26A8F42D1606}"/>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5BD618-A4E0-8A2F-FC42-14DF84E6C148}"/>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71F0E-CD69-1102-2D52-3069BBA9B8A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C6ED6-9259-43A8-90A8-893E02158321}" type="datetimeFigureOut">
              <a:rPr lang="en-US" smtClean="0"/>
              <a:t>6/26/2024</a:t>
            </a:fld>
            <a:endParaRPr lang="en-US"/>
          </a:p>
        </p:txBody>
      </p:sp>
      <p:sp>
        <p:nvSpPr>
          <p:cNvPr id="5" name="Footer Placeholder 4">
            <a:extLst>
              <a:ext uri="{FF2B5EF4-FFF2-40B4-BE49-F238E27FC236}">
                <a16:creationId xmlns:a16="http://schemas.microsoft.com/office/drawing/2014/main" id="{1A6D3983-BF4A-93F0-5115-712FE4792453}"/>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14F6E3-CD6B-3BDA-66D2-252BD5B0C13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084F4-EA95-4B73-8318-3A50D6489C66}" type="slidenum">
              <a:rPr lang="en-US" smtClean="0"/>
              <a:t>‹#›</a:t>
            </a:fld>
            <a:endParaRPr lang="en-US"/>
          </a:p>
        </p:txBody>
      </p:sp>
    </p:spTree>
    <p:extLst>
      <p:ext uri="{BB962C8B-B14F-4D97-AF65-F5344CB8AC3E}">
        <p14:creationId xmlns:p14="http://schemas.microsoft.com/office/powerpoint/2010/main" val="31175901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1.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1EDA6-2EC1-A0DE-0205-488D79CEE8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 y="893"/>
            <a:ext cx="12188826" cy="6856214"/>
          </a:xfrm>
          <a:prstGeom prst="rect">
            <a:avLst/>
          </a:prstGeom>
          <a:noFill/>
          <a:ln>
            <a:noFill/>
          </a:ln>
        </p:spPr>
      </p:pic>
      <p:sp>
        <p:nvSpPr>
          <p:cNvPr id="5" name="Rectangle 4">
            <a:extLst>
              <a:ext uri="{FF2B5EF4-FFF2-40B4-BE49-F238E27FC236}">
                <a16:creationId xmlns:a16="http://schemas.microsoft.com/office/drawing/2014/main" id="{4A15C3A9-AC1E-7D1A-8B14-DE23E3B9108B}"/>
              </a:ext>
            </a:extLst>
          </p:cNvPr>
          <p:cNvSpPr/>
          <p:nvPr/>
        </p:nvSpPr>
        <p:spPr>
          <a:xfrm>
            <a:off x="3359448" y="5762962"/>
            <a:ext cx="5500393" cy="757703"/>
          </a:xfrm>
          <a:prstGeom prst="rect">
            <a:avLst/>
          </a:prstGeom>
        </p:spPr>
        <p:txBody>
          <a:bodyPr wrap="none">
            <a:spAutoFit/>
          </a:bodyPr>
          <a:lstStyle/>
          <a:p>
            <a:pPr marL="0" marR="0" lvl="0" indent="0" algn="r" defTabSz="914126" rtl="1" eaLnBrk="1" fontAlgn="auto" latinLnBrk="0" hangingPunct="1">
              <a:lnSpc>
                <a:spcPct val="15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2BA599"/>
                </a:solidFill>
                <a:effectLst>
                  <a:outerShdw blurRad="38100" dist="38100" dir="2700000" algn="tl">
                    <a:srgbClr val="000000">
                      <a:alpha val="43137"/>
                    </a:srgbClr>
                  </a:outerShdw>
                </a:effectLst>
                <a:uLnTx/>
                <a:uFillTx/>
                <a:latin typeface="Calibri" panose="020F0502020204030204"/>
                <a:ea typeface="+mn-ea"/>
                <a:cs typeface="B Titr" panose="00000700000000000000" pitchFamily="2" charset="-78"/>
              </a:rPr>
              <a:t>مرکز پژوهش‌های </a:t>
            </a:r>
            <a:r>
              <a:rPr kumimoji="0" lang="fa-IR" sz="1600" b="0" i="0" u="none" strike="noStrike" kern="1200" cap="none" spc="0" normalizeH="0" baseline="0" noProof="0" dirty="0">
                <a:ln>
                  <a:noFill/>
                </a:ln>
                <a:solidFill>
                  <a:srgbClr val="2BA599"/>
                </a:solidFill>
                <a:effectLst/>
                <a:uLnTx/>
                <a:uFillTx/>
                <a:latin typeface="Calibri" panose="020F0502020204030204"/>
                <a:ea typeface="+mn-ea"/>
                <a:cs typeface="B Titr" panose="00000700000000000000" pitchFamily="2" charset="-78"/>
              </a:rPr>
              <a:t>اتاق بازرگانی، صنایع، معادن و کشاورزی خراسان رضوی</a:t>
            </a:r>
          </a:p>
          <a:p>
            <a:pPr marL="0" marR="0" lvl="0" indent="0" algn="ctr" defTabSz="914126" rtl="1" eaLnBrk="1" fontAlgn="auto" latinLnBrk="0" hangingPunct="1">
              <a:lnSpc>
                <a:spcPct val="150000"/>
              </a:lnSpc>
              <a:spcBef>
                <a:spcPts val="0"/>
              </a:spcBef>
              <a:spcAft>
                <a:spcPts val="0"/>
              </a:spcAft>
              <a:buClrTx/>
              <a:buSzTx/>
              <a:buFontTx/>
              <a:buNone/>
              <a:tabLst/>
              <a:defRPr/>
            </a:pPr>
            <a:r>
              <a:rPr kumimoji="0" lang="fa-IR" sz="1400" b="0" i="0" u="none" strike="noStrike" kern="1200" cap="none" spc="0" normalizeH="0" baseline="0" noProof="0" dirty="0">
                <a:ln>
                  <a:noFill/>
                </a:ln>
                <a:solidFill>
                  <a:srgbClr val="2BA599"/>
                </a:solidFill>
                <a:effectLst/>
                <a:uLnTx/>
                <a:uFillTx/>
                <a:latin typeface="Calibri" panose="020F0502020204030204"/>
                <a:ea typeface="+mn-ea"/>
                <a:cs typeface="B Titr" panose="00000700000000000000" pitchFamily="2" charset="-78"/>
              </a:rPr>
              <a:t>تیر  1403</a:t>
            </a:r>
            <a:endParaRPr kumimoji="0" lang="fa-IR" sz="1799" b="1" i="0" u="none" strike="noStrike" kern="1200" cap="none" spc="0" normalizeH="0" baseline="0" noProof="0" dirty="0">
              <a:ln>
                <a:noFill/>
              </a:ln>
              <a:solidFill>
                <a:srgbClr val="2BA599"/>
              </a:solidFill>
              <a:effectLst/>
              <a:uLnTx/>
              <a:uFillTx/>
              <a:latin typeface="Calibri" panose="020F0502020204030204"/>
              <a:ea typeface="+mn-ea"/>
              <a:cs typeface="B Titr" panose="00000700000000000000" pitchFamily="2" charset="-78"/>
            </a:endParaRPr>
          </a:p>
        </p:txBody>
      </p:sp>
      <p:pic>
        <p:nvPicPr>
          <p:cNvPr id="7" name="Picture 6" descr="A picture containing text&#10;&#10;Description automatically generated">
            <a:extLst>
              <a:ext uri="{FF2B5EF4-FFF2-40B4-BE49-F238E27FC236}">
                <a16:creationId xmlns:a16="http://schemas.microsoft.com/office/drawing/2014/main" id="{BFE29EDC-14C5-DF16-189F-740EDDFF5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581" y="1691992"/>
            <a:ext cx="2816126" cy="2218747"/>
          </a:xfrm>
          <a:prstGeom prst="rect">
            <a:avLst/>
          </a:prstGeom>
        </p:spPr>
      </p:pic>
      <p:sp>
        <p:nvSpPr>
          <p:cNvPr id="10" name="Text Box 6">
            <a:extLst>
              <a:ext uri="{FF2B5EF4-FFF2-40B4-BE49-F238E27FC236}">
                <a16:creationId xmlns:a16="http://schemas.microsoft.com/office/drawing/2014/main" id="{4FA818EB-2339-B723-88FF-2980E447C7EA}"/>
              </a:ext>
            </a:extLst>
          </p:cNvPr>
          <p:cNvSpPr txBox="1"/>
          <p:nvPr/>
        </p:nvSpPr>
        <p:spPr>
          <a:xfrm>
            <a:off x="1185863" y="4329836"/>
            <a:ext cx="9586912" cy="1096682"/>
          </a:xfrm>
          <a:prstGeom prst="rect">
            <a:avLst/>
          </a:prstGeom>
          <a:noFill/>
          <a:ln w="6350">
            <a:noFill/>
          </a:ln>
        </p:spPr>
        <p:txBody>
          <a:bodyPr rot="0" spcFirstLastPara="0" vert="horz" wrap="square" lIns="91416" tIns="45708" rIns="91416" bIns="45708" numCol="1" spcCol="0" rtlCol="0" fromWordArt="0" anchor="t" anchorCtr="0" forceAA="0" compatLnSpc="1">
            <a:prstTxWarp prst="textNoShape">
              <a:avLst/>
            </a:prstTxWarp>
            <a:noAutofit/>
          </a:bodyPr>
          <a:lstStyle/>
          <a:p>
            <a:pPr marL="0" marR="0" lvl="0" indent="0" algn="ctr" defTabSz="914126" rtl="1" eaLnBrk="1" fontAlgn="auto" latinLnBrk="0" hangingPunct="1">
              <a:lnSpc>
                <a:spcPct val="107000"/>
              </a:lnSpc>
              <a:spcBef>
                <a:spcPts val="0"/>
              </a:spcBef>
              <a:spcAft>
                <a:spcPts val="800"/>
              </a:spcAft>
              <a:buClrTx/>
              <a:buSzTx/>
              <a:buFontTx/>
              <a:buNone/>
              <a:tabLst/>
              <a:defRPr/>
            </a:pPr>
            <a:r>
              <a:rPr kumimoji="0" lang="fa-IR" sz="2399"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عنوان: </a:t>
            </a: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بررسی وضعیت فقر در استان</a:t>
            </a:r>
          </a:p>
        </p:txBody>
      </p:sp>
    </p:spTree>
    <p:extLst>
      <p:ext uri="{BB962C8B-B14F-4D97-AF65-F5344CB8AC3E}">
        <p14:creationId xmlns:p14="http://schemas.microsoft.com/office/powerpoint/2010/main" val="342687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32DEC83-08B2-413A-257D-ADF86511B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
            <a:ext cx="4724400" cy="6858001"/>
          </a:xfrm>
          <a:prstGeom prst="rect">
            <a:avLst/>
          </a:prstGeom>
        </p:spPr>
      </p:pic>
      <p:sp>
        <p:nvSpPr>
          <p:cNvPr id="4" name="Rectangle 3">
            <a:extLst>
              <a:ext uri="{FF2B5EF4-FFF2-40B4-BE49-F238E27FC236}">
                <a16:creationId xmlns:a16="http://schemas.microsoft.com/office/drawing/2014/main" id="{2F16281A-9065-3388-00D5-DE931EF0842A}"/>
              </a:ext>
            </a:extLst>
          </p:cNvPr>
          <p:cNvSpPr/>
          <p:nvPr/>
        </p:nvSpPr>
        <p:spPr>
          <a:xfrm>
            <a:off x="2362200" y="1683175"/>
            <a:ext cx="8520253" cy="4374292"/>
          </a:xfrm>
          <a:prstGeom prst="rect">
            <a:avLst/>
          </a:prstGeom>
          <a:solidFill>
            <a:schemeClr val="bg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8E12A66-61FA-56CC-C99E-2128AB8360A3}"/>
              </a:ext>
            </a:extLst>
          </p:cNvPr>
          <p:cNvSpPr txBox="1"/>
          <p:nvPr/>
        </p:nvSpPr>
        <p:spPr>
          <a:xfrm>
            <a:off x="3816625" y="182091"/>
            <a:ext cx="8203096" cy="113877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IQ" sz="34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نسبت هزینه پردرآمدترین به کم درآمدترین جمعیت در کل کشور</a:t>
            </a:r>
            <a:endParaRPr kumimoji="0" lang="en-US" sz="34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endParaRPr>
          </a:p>
        </p:txBody>
      </p:sp>
      <p:pic>
        <p:nvPicPr>
          <p:cNvPr id="11" name="Content Placeholder 4">
            <a:extLst>
              <a:ext uri="{FF2B5EF4-FFF2-40B4-BE49-F238E27FC236}">
                <a16:creationId xmlns:a16="http://schemas.microsoft.com/office/drawing/2014/main" id="{E16A9969-FC78-49EA-81BD-AB205781A4F5}"/>
              </a:ext>
            </a:extLst>
          </p:cNvPr>
          <p:cNvPicPr>
            <a:picLocks noChangeAspect="1"/>
          </p:cNvPicPr>
          <p:nvPr/>
        </p:nvPicPr>
        <p:blipFill>
          <a:blip r:embed="rId4"/>
          <a:stretch>
            <a:fillRect/>
          </a:stretch>
        </p:blipFill>
        <p:spPr>
          <a:xfrm>
            <a:off x="3371792" y="2056514"/>
            <a:ext cx="6677698" cy="3627614"/>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B7E9C369-E592-4702-8126-67119BC21860}"/>
              </a:ext>
            </a:extLst>
          </p:cNvPr>
          <p:cNvSpPr txBox="1"/>
          <p:nvPr/>
        </p:nvSpPr>
        <p:spPr>
          <a:xfrm>
            <a:off x="10049490" y="6505505"/>
            <a:ext cx="33199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cs typeface="B Mitra" panose="00000400000000000000" pitchFamily="2" charset="-78"/>
              </a:rPr>
              <a:t>منبع: مرکز آمار ایران (1403)</a:t>
            </a:r>
            <a:endParaRPr kumimoji="0" lang="en-US" sz="1600" b="0" i="0" u="none" strike="noStrike" kern="0" cap="none" spc="0" normalizeH="0" baseline="0" noProof="0" dirty="0">
              <a:ln>
                <a:noFill/>
              </a:ln>
              <a:solidFill>
                <a:prstClr val="black"/>
              </a:solidFill>
              <a:effectLst/>
              <a:uLnTx/>
              <a:uFillTx/>
              <a:cs typeface="B Mitra" panose="00000400000000000000" pitchFamily="2" charset="-78"/>
            </a:endParaRPr>
          </a:p>
        </p:txBody>
      </p:sp>
      <p:pic>
        <p:nvPicPr>
          <p:cNvPr id="2" name="Picture 1">
            <a:extLst>
              <a:ext uri="{FF2B5EF4-FFF2-40B4-BE49-F238E27FC236}">
                <a16:creationId xmlns:a16="http://schemas.microsoft.com/office/drawing/2014/main" id="{877BF487-6C42-0A9B-9ED2-C2020BE52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300722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122CBC0-0202-9B2B-9B2E-89455054CAA4}"/>
              </a:ext>
            </a:extLst>
          </p:cNvPr>
          <p:cNvSpPr/>
          <p:nvPr/>
        </p:nvSpPr>
        <p:spPr>
          <a:xfrm>
            <a:off x="7938052" y="7619"/>
            <a:ext cx="4265086" cy="6824004"/>
          </a:xfrm>
          <a:custGeom>
            <a:avLst/>
            <a:gdLst>
              <a:gd name="connsiteX0" fmla="*/ 7965 w 5723733"/>
              <a:gd name="connsiteY0" fmla="*/ 0 h 6824004"/>
              <a:gd name="connsiteX1" fmla="*/ 5723733 w 5723733"/>
              <a:gd name="connsiteY1" fmla="*/ 0 h 6824004"/>
              <a:gd name="connsiteX2" fmla="*/ 5723733 w 5723733"/>
              <a:gd name="connsiteY2" fmla="*/ 6824004 h 6824004"/>
              <a:gd name="connsiteX3" fmla="*/ 0 w 5723733"/>
              <a:gd name="connsiteY3" fmla="*/ 6824004 h 6824004"/>
              <a:gd name="connsiteX4" fmla="*/ 2530952 w 5723733"/>
              <a:gd name="connsiteY4" fmla="*/ 5309967 h 6824004"/>
              <a:gd name="connsiteX5" fmla="*/ 2530952 w 5723733"/>
              <a:gd name="connsiteY5" fmla="*/ 1509345 h 6824004"/>
              <a:gd name="connsiteX6" fmla="*/ 7965 w 5723733"/>
              <a:gd name="connsiteY6" fmla="*/ 0 h 682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3733" h="6824004">
                <a:moveTo>
                  <a:pt x="7965" y="0"/>
                </a:moveTo>
                <a:lnTo>
                  <a:pt x="5723733" y="0"/>
                </a:lnTo>
                <a:lnTo>
                  <a:pt x="5723733" y="6824004"/>
                </a:lnTo>
                <a:lnTo>
                  <a:pt x="0" y="6824004"/>
                </a:lnTo>
                <a:lnTo>
                  <a:pt x="2530952" y="5309967"/>
                </a:lnTo>
                <a:lnTo>
                  <a:pt x="2530952" y="1509345"/>
                </a:lnTo>
                <a:lnTo>
                  <a:pt x="7965" y="0"/>
                </a:lnTo>
                <a:close/>
              </a:path>
            </a:pathLst>
          </a:custGeom>
          <a:solidFill>
            <a:schemeClr val="accent1"/>
          </a:solidFill>
          <a:ln w="5861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324C320-7ACD-B969-0151-96371DCA27C7}"/>
              </a:ext>
            </a:extLst>
          </p:cNvPr>
          <p:cNvSpPr/>
          <p:nvPr/>
        </p:nvSpPr>
        <p:spPr>
          <a:xfrm>
            <a:off x="9847888" y="-53778"/>
            <a:ext cx="2457145" cy="68919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D1F3141-6F10-469B-80AF-A576852677F0}"/>
              </a:ext>
            </a:extLst>
          </p:cNvPr>
          <p:cNvSpPr txBox="1"/>
          <p:nvPr/>
        </p:nvSpPr>
        <p:spPr>
          <a:xfrm>
            <a:off x="9847888" y="253996"/>
            <a:ext cx="2457146" cy="3416320"/>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متوسط هزینه و درآمد سالانه خانوار شهری و روستایی</a:t>
            </a:r>
            <a:r>
              <a:rPr kumimoji="0" lang="fa-IR"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 کشور</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endParaRPr>
          </a:p>
        </p:txBody>
      </p:sp>
      <p:pic>
        <p:nvPicPr>
          <p:cNvPr id="13" name="Content Placeholder 4">
            <a:extLst>
              <a:ext uri="{FF2B5EF4-FFF2-40B4-BE49-F238E27FC236}">
                <a16:creationId xmlns:a16="http://schemas.microsoft.com/office/drawing/2014/main" id="{CCB40D8D-8304-4C94-81D6-FED4C557BE6E}"/>
              </a:ext>
            </a:extLst>
          </p:cNvPr>
          <p:cNvPicPr>
            <a:picLocks noChangeAspect="1"/>
          </p:cNvPicPr>
          <p:nvPr/>
        </p:nvPicPr>
        <p:blipFill>
          <a:blip r:embed="rId2"/>
          <a:stretch>
            <a:fillRect/>
          </a:stretch>
        </p:blipFill>
        <p:spPr>
          <a:xfrm>
            <a:off x="487417" y="433508"/>
            <a:ext cx="4928944" cy="2862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DCEC98D0-E874-499C-A564-50F8E483F193}"/>
              </a:ext>
            </a:extLst>
          </p:cNvPr>
          <p:cNvSpPr/>
          <p:nvPr/>
        </p:nvSpPr>
        <p:spPr>
          <a:xfrm>
            <a:off x="2182877" y="199814"/>
            <a:ext cx="1538026" cy="375780"/>
          </a:xfrm>
          <a:prstGeom prst="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Mitra" panose="00000400000000000000" pitchFamily="2" charset="-78"/>
              </a:rPr>
              <a:t>مناطق شهری</a:t>
            </a:r>
            <a:endParaRPr lang="en-US" dirty="0">
              <a:cs typeface="B Mitra" panose="00000400000000000000" pitchFamily="2" charset="-78"/>
            </a:endParaRPr>
          </a:p>
        </p:txBody>
      </p:sp>
      <p:pic>
        <p:nvPicPr>
          <p:cNvPr id="14" name="Picture 13">
            <a:extLst>
              <a:ext uri="{FF2B5EF4-FFF2-40B4-BE49-F238E27FC236}">
                <a16:creationId xmlns:a16="http://schemas.microsoft.com/office/drawing/2014/main" id="{B8A552B9-9525-46E0-A47E-05071BE40F9C}"/>
              </a:ext>
            </a:extLst>
          </p:cNvPr>
          <p:cNvPicPr>
            <a:picLocks noChangeAspect="1"/>
          </p:cNvPicPr>
          <p:nvPr/>
        </p:nvPicPr>
        <p:blipFill>
          <a:blip r:embed="rId3"/>
          <a:stretch>
            <a:fillRect/>
          </a:stretch>
        </p:blipFill>
        <p:spPr>
          <a:xfrm>
            <a:off x="487418" y="3720047"/>
            <a:ext cx="4928944" cy="2862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a:extLst>
              <a:ext uri="{FF2B5EF4-FFF2-40B4-BE49-F238E27FC236}">
                <a16:creationId xmlns:a16="http://schemas.microsoft.com/office/drawing/2014/main" id="{7963082B-2B10-4323-80C1-61D41E0FD5A9}"/>
              </a:ext>
            </a:extLst>
          </p:cNvPr>
          <p:cNvSpPr/>
          <p:nvPr/>
        </p:nvSpPr>
        <p:spPr>
          <a:xfrm>
            <a:off x="2234648" y="3482426"/>
            <a:ext cx="1538026" cy="375780"/>
          </a:xfrm>
          <a:prstGeom prst="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a:cs typeface="B Mitra" panose="00000400000000000000" pitchFamily="2" charset="-78"/>
              </a:rPr>
              <a:t>مناطق روستایی</a:t>
            </a:r>
            <a:endParaRPr lang="en-US" dirty="0">
              <a:cs typeface="B Mitra" panose="00000400000000000000" pitchFamily="2" charset="-78"/>
            </a:endParaRPr>
          </a:p>
        </p:txBody>
      </p:sp>
      <p:sp>
        <p:nvSpPr>
          <p:cNvPr id="16" name="TextBox 15">
            <a:extLst>
              <a:ext uri="{FF2B5EF4-FFF2-40B4-BE49-F238E27FC236}">
                <a16:creationId xmlns:a16="http://schemas.microsoft.com/office/drawing/2014/main" id="{FEDC8CB4-79D2-4957-A43D-0AA723E02261}"/>
              </a:ext>
            </a:extLst>
          </p:cNvPr>
          <p:cNvSpPr txBox="1"/>
          <p:nvPr/>
        </p:nvSpPr>
        <p:spPr>
          <a:xfrm>
            <a:off x="7506637" y="6506257"/>
            <a:ext cx="33199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cs typeface="B Mitra" panose="00000400000000000000" pitchFamily="2" charset="-78"/>
              </a:rPr>
              <a:t>منبع: مرکز آمار ایران (1403)</a:t>
            </a:r>
            <a:endParaRPr kumimoji="0" lang="en-US" sz="1600" b="0" i="0" u="none" strike="noStrike" kern="0" cap="none" spc="0" normalizeH="0" baseline="0" noProof="0" dirty="0">
              <a:ln>
                <a:noFill/>
              </a:ln>
              <a:solidFill>
                <a:prstClr val="black"/>
              </a:solidFill>
              <a:effectLst/>
              <a:uLnTx/>
              <a:uFillTx/>
              <a:cs typeface="B Mitra" panose="00000400000000000000" pitchFamily="2" charset="-78"/>
            </a:endParaRPr>
          </a:p>
        </p:txBody>
      </p:sp>
      <p:pic>
        <p:nvPicPr>
          <p:cNvPr id="3" name="Picture 2">
            <a:extLst>
              <a:ext uri="{FF2B5EF4-FFF2-40B4-BE49-F238E27FC236}">
                <a16:creationId xmlns:a16="http://schemas.microsoft.com/office/drawing/2014/main" id="{FAED26BF-4627-7803-6ACA-D63AB009A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5" y="-71575"/>
            <a:ext cx="979246" cy="919452"/>
          </a:xfrm>
          <a:prstGeom prst="rect">
            <a:avLst/>
          </a:prstGeom>
        </p:spPr>
      </p:pic>
      <p:pic>
        <p:nvPicPr>
          <p:cNvPr id="5" name="Picture 4">
            <a:extLst>
              <a:ext uri="{FF2B5EF4-FFF2-40B4-BE49-F238E27FC236}">
                <a16:creationId xmlns:a16="http://schemas.microsoft.com/office/drawing/2014/main" id="{5C86081E-3685-FC0F-E2C3-2BFCF8EE326F}"/>
              </a:ext>
            </a:extLst>
          </p:cNvPr>
          <p:cNvPicPr>
            <a:picLocks noChangeAspect="1"/>
          </p:cNvPicPr>
          <p:nvPr/>
        </p:nvPicPr>
        <p:blipFill>
          <a:blip r:embed="rId5"/>
          <a:stretch>
            <a:fillRect/>
          </a:stretch>
        </p:blipFill>
        <p:spPr>
          <a:xfrm>
            <a:off x="5496605" y="3720046"/>
            <a:ext cx="4135576" cy="2862323"/>
          </a:xfrm>
          <a:prstGeom prst="rect">
            <a:avLst/>
          </a:prstGeom>
        </p:spPr>
      </p:pic>
      <p:pic>
        <p:nvPicPr>
          <p:cNvPr id="7" name="Picture 6">
            <a:extLst>
              <a:ext uri="{FF2B5EF4-FFF2-40B4-BE49-F238E27FC236}">
                <a16:creationId xmlns:a16="http://schemas.microsoft.com/office/drawing/2014/main" id="{B46D54D0-5694-0327-17A1-88FAE33CBC9C}"/>
              </a:ext>
            </a:extLst>
          </p:cNvPr>
          <p:cNvPicPr>
            <a:picLocks noChangeAspect="1"/>
          </p:cNvPicPr>
          <p:nvPr/>
        </p:nvPicPr>
        <p:blipFill>
          <a:blip r:embed="rId6"/>
          <a:stretch>
            <a:fillRect/>
          </a:stretch>
        </p:blipFill>
        <p:spPr>
          <a:xfrm>
            <a:off x="5539599" y="288227"/>
            <a:ext cx="4243430" cy="3007603"/>
          </a:xfrm>
          <a:prstGeom prst="rect">
            <a:avLst/>
          </a:prstGeom>
        </p:spPr>
      </p:pic>
    </p:spTree>
    <p:extLst>
      <p:ext uri="{BB962C8B-B14F-4D97-AF65-F5344CB8AC3E}">
        <p14:creationId xmlns:p14="http://schemas.microsoft.com/office/powerpoint/2010/main" val="410021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122CBC0-0202-9B2B-9B2E-89455054CAA4}"/>
              </a:ext>
            </a:extLst>
          </p:cNvPr>
          <p:cNvSpPr/>
          <p:nvPr/>
        </p:nvSpPr>
        <p:spPr>
          <a:xfrm>
            <a:off x="7938052" y="7619"/>
            <a:ext cx="4265086" cy="6824004"/>
          </a:xfrm>
          <a:custGeom>
            <a:avLst/>
            <a:gdLst>
              <a:gd name="connsiteX0" fmla="*/ 7965 w 5723733"/>
              <a:gd name="connsiteY0" fmla="*/ 0 h 6824004"/>
              <a:gd name="connsiteX1" fmla="*/ 5723733 w 5723733"/>
              <a:gd name="connsiteY1" fmla="*/ 0 h 6824004"/>
              <a:gd name="connsiteX2" fmla="*/ 5723733 w 5723733"/>
              <a:gd name="connsiteY2" fmla="*/ 6824004 h 6824004"/>
              <a:gd name="connsiteX3" fmla="*/ 0 w 5723733"/>
              <a:gd name="connsiteY3" fmla="*/ 6824004 h 6824004"/>
              <a:gd name="connsiteX4" fmla="*/ 2530952 w 5723733"/>
              <a:gd name="connsiteY4" fmla="*/ 5309967 h 6824004"/>
              <a:gd name="connsiteX5" fmla="*/ 2530952 w 5723733"/>
              <a:gd name="connsiteY5" fmla="*/ 1509345 h 6824004"/>
              <a:gd name="connsiteX6" fmla="*/ 7965 w 5723733"/>
              <a:gd name="connsiteY6" fmla="*/ 0 h 682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3733" h="6824004">
                <a:moveTo>
                  <a:pt x="7965" y="0"/>
                </a:moveTo>
                <a:lnTo>
                  <a:pt x="5723733" y="0"/>
                </a:lnTo>
                <a:lnTo>
                  <a:pt x="5723733" y="6824004"/>
                </a:lnTo>
                <a:lnTo>
                  <a:pt x="0" y="6824004"/>
                </a:lnTo>
                <a:lnTo>
                  <a:pt x="2530952" y="5309967"/>
                </a:lnTo>
                <a:lnTo>
                  <a:pt x="2530952" y="1509345"/>
                </a:lnTo>
                <a:lnTo>
                  <a:pt x="7965" y="0"/>
                </a:lnTo>
                <a:close/>
              </a:path>
            </a:pathLst>
          </a:custGeom>
          <a:solidFill>
            <a:schemeClr val="accent1"/>
          </a:solidFill>
          <a:ln w="5861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806FDCFC-7C62-F116-D693-EA46E2106584}"/>
              </a:ext>
            </a:extLst>
          </p:cNvPr>
          <p:cNvGrpSpPr/>
          <p:nvPr/>
        </p:nvGrpSpPr>
        <p:grpSpPr>
          <a:xfrm>
            <a:off x="7938052" y="7619"/>
            <a:ext cx="4265085" cy="6858000"/>
            <a:chOff x="5161400" y="19507"/>
            <a:chExt cx="7030600" cy="6858000"/>
          </a:xfrm>
        </p:grpSpPr>
        <p:pic>
          <p:nvPicPr>
            <p:cNvPr id="29" name="Picture 28">
              <a:extLst>
                <a:ext uri="{FF2B5EF4-FFF2-40B4-BE49-F238E27FC236}">
                  <a16:creationId xmlns:a16="http://schemas.microsoft.com/office/drawing/2014/main" id="{47791F19-D865-4259-B05D-DF551471C883}"/>
                </a:ext>
              </a:extLst>
            </p:cNvPr>
            <p:cNvPicPr>
              <a:picLocks noChangeAspect="1"/>
            </p:cNvPicPr>
            <p:nvPr/>
          </p:nvPicPr>
          <p:blipFill>
            <a:blip r:embed="rId2">
              <a:extLst>
                <a:ext uri="{28A0092B-C50C-407E-A947-70E740481C1C}">
                  <a14:useLocalDpi xmlns:a14="http://schemas.microsoft.com/office/drawing/2010/main" val="0"/>
                </a:ext>
              </a:extLst>
            </a:blip>
            <a:srcRect l="25577" t="-385" r="24349" b="385"/>
            <a:stretch>
              <a:fillRect/>
            </a:stretch>
          </p:blipFill>
          <p:spPr>
            <a:xfrm>
              <a:off x="7030602" y="19507"/>
              <a:ext cx="5161398" cy="6858000"/>
            </a:xfrm>
            <a:custGeom>
              <a:avLst/>
              <a:gdLst>
                <a:gd name="connsiteX0" fmla="*/ 8377 w 5161398"/>
                <a:gd name="connsiteY0" fmla="*/ 0 h 6858000"/>
                <a:gd name="connsiteX1" fmla="*/ 5161398 w 5161398"/>
                <a:gd name="connsiteY1" fmla="*/ 0 h 6858000"/>
                <a:gd name="connsiteX2" fmla="*/ 5161398 w 5161398"/>
                <a:gd name="connsiteY2" fmla="*/ 6858000 h 6858000"/>
                <a:gd name="connsiteX3" fmla="*/ 0 w 5161398"/>
                <a:gd name="connsiteY3" fmla="*/ 6858000 h 6858000"/>
                <a:gd name="connsiteX4" fmla="*/ 2389545 w 5161398"/>
                <a:gd name="connsiteY4" fmla="*/ 5428554 h 6858000"/>
                <a:gd name="connsiteX5" fmla="*/ 2389545 w 5161398"/>
                <a:gd name="connsiteY5" fmla="*/ 1424503 h 6858000"/>
                <a:gd name="connsiteX6" fmla="*/ 8377 w 516139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398" h="6858000">
                  <a:moveTo>
                    <a:pt x="8377" y="0"/>
                  </a:moveTo>
                  <a:lnTo>
                    <a:pt x="5161398" y="0"/>
                  </a:lnTo>
                  <a:lnTo>
                    <a:pt x="5161398" y="6858000"/>
                  </a:lnTo>
                  <a:lnTo>
                    <a:pt x="0" y="6858000"/>
                  </a:lnTo>
                  <a:lnTo>
                    <a:pt x="2389545" y="5428554"/>
                  </a:lnTo>
                  <a:lnTo>
                    <a:pt x="2389545" y="1424503"/>
                  </a:lnTo>
                  <a:lnTo>
                    <a:pt x="8377" y="0"/>
                  </a:lnTo>
                  <a:close/>
                </a:path>
              </a:pathLst>
            </a:custGeom>
          </p:spPr>
        </p:pic>
        <p:pic>
          <p:nvPicPr>
            <p:cNvPr id="34" name="Picture 33">
              <a:extLst>
                <a:ext uri="{FF2B5EF4-FFF2-40B4-BE49-F238E27FC236}">
                  <a16:creationId xmlns:a16="http://schemas.microsoft.com/office/drawing/2014/main" id="{66965470-54B7-F194-3AB5-E4BB934A48CE}"/>
                </a:ext>
              </a:extLst>
            </p:cNvPr>
            <p:cNvPicPr>
              <a:picLocks noChangeAspect="1"/>
            </p:cNvPicPr>
            <p:nvPr/>
          </p:nvPicPr>
          <p:blipFill>
            <a:blip r:embed="rId2">
              <a:extLst>
                <a:ext uri="{28A0092B-C50C-407E-A947-70E740481C1C}">
                  <a14:useLocalDpi xmlns:a14="http://schemas.microsoft.com/office/drawing/2010/main" val="0"/>
                </a:ext>
              </a:extLst>
            </a:blip>
            <a:srcRect l="9464" t="-385" r="51241" b="385"/>
            <a:stretch>
              <a:fillRect/>
            </a:stretch>
          </p:blipFill>
          <p:spPr>
            <a:xfrm>
              <a:off x="5161400" y="19507"/>
              <a:ext cx="4050379" cy="6858000"/>
            </a:xfrm>
            <a:custGeom>
              <a:avLst/>
              <a:gdLst>
                <a:gd name="connsiteX0" fmla="*/ 0 w 4050378"/>
                <a:gd name="connsiteY0" fmla="*/ 0 h 6858000"/>
                <a:gd name="connsiteX1" fmla="*/ 1669210 w 4050378"/>
                <a:gd name="connsiteY1" fmla="*/ 0 h 6858000"/>
                <a:gd name="connsiteX2" fmla="*/ 4050378 w 4050378"/>
                <a:gd name="connsiteY2" fmla="*/ 1424503 h 6858000"/>
                <a:gd name="connsiteX3" fmla="*/ 4050378 w 4050378"/>
                <a:gd name="connsiteY3" fmla="*/ 5428554 h 6858000"/>
                <a:gd name="connsiteX4" fmla="*/ 1660833 w 4050378"/>
                <a:gd name="connsiteY4" fmla="*/ 6858000 h 6858000"/>
                <a:gd name="connsiteX5" fmla="*/ 0 w 4050378"/>
                <a:gd name="connsiteY5" fmla="*/ 6858000 h 6858000"/>
                <a:gd name="connsiteX6" fmla="*/ 0 w 4050378"/>
                <a:gd name="connsiteY6" fmla="*/ 6456027 h 6858000"/>
                <a:gd name="connsiteX7" fmla="*/ 2167647 w 4050378"/>
                <a:gd name="connsiteY7" fmla="*/ 5204720 h 6858000"/>
                <a:gd name="connsiteX8" fmla="*/ 2167647 w 4050378"/>
                <a:gd name="connsiteY8" fmla="*/ 1651455 h 6858000"/>
                <a:gd name="connsiteX9" fmla="*/ 0 w 4050378"/>
                <a:gd name="connsiteY9" fmla="*/ 400352 h 6858000"/>
                <a:gd name="connsiteX10" fmla="*/ 0 w 4050378"/>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50377" h="6858000">
                  <a:moveTo>
                    <a:pt x="0" y="0"/>
                  </a:moveTo>
                  <a:lnTo>
                    <a:pt x="1669210" y="0"/>
                  </a:lnTo>
                  <a:lnTo>
                    <a:pt x="4050378" y="1424503"/>
                  </a:lnTo>
                  <a:lnTo>
                    <a:pt x="4050378" y="5428554"/>
                  </a:lnTo>
                  <a:lnTo>
                    <a:pt x="1660833" y="6858000"/>
                  </a:lnTo>
                  <a:lnTo>
                    <a:pt x="0" y="6858000"/>
                  </a:lnTo>
                  <a:lnTo>
                    <a:pt x="0" y="6456027"/>
                  </a:lnTo>
                  <a:lnTo>
                    <a:pt x="2167647" y="5204720"/>
                  </a:lnTo>
                  <a:lnTo>
                    <a:pt x="2167647" y="1651455"/>
                  </a:lnTo>
                  <a:lnTo>
                    <a:pt x="0" y="400352"/>
                  </a:lnTo>
                  <a:lnTo>
                    <a:pt x="0" y="0"/>
                  </a:lnTo>
                  <a:close/>
                </a:path>
              </a:pathLst>
            </a:custGeom>
          </p:spPr>
        </p:pic>
      </p:grpSp>
      <p:sp>
        <p:nvSpPr>
          <p:cNvPr id="37" name="Rectangle 36">
            <a:extLst>
              <a:ext uri="{FF2B5EF4-FFF2-40B4-BE49-F238E27FC236}">
                <a16:creationId xmlns:a16="http://schemas.microsoft.com/office/drawing/2014/main" id="{6324C320-7ACD-B969-0151-96371DCA27C7}"/>
              </a:ext>
            </a:extLst>
          </p:cNvPr>
          <p:cNvSpPr/>
          <p:nvPr/>
        </p:nvSpPr>
        <p:spPr>
          <a:xfrm>
            <a:off x="7110925" y="0"/>
            <a:ext cx="2457145" cy="68919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D1F3141-6F10-469B-80AF-A576852677F0}"/>
              </a:ext>
            </a:extLst>
          </p:cNvPr>
          <p:cNvSpPr txBox="1"/>
          <p:nvPr/>
        </p:nvSpPr>
        <p:spPr>
          <a:xfrm>
            <a:off x="7067194" y="1587670"/>
            <a:ext cx="2457146" cy="3970318"/>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rPr>
              <a:t>سهم دهك</a:t>
            </a:r>
            <a:r>
              <a:rPr kumimoji="0" lang="fa-IR"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rPr>
              <a:t>‌</a:t>
            </a:r>
            <a:r>
              <a:rPr kumimoji="0" lang="ar-IQ"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rPr>
              <a:t>های هزینه خانوارهای مناطق شهری و روستایی کشور (درصد)</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endParaRPr>
          </a:p>
        </p:txBody>
      </p:sp>
      <p:sp>
        <p:nvSpPr>
          <p:cNvPr id="2" name="Rectangle 1">
            <a:extLst>
              <a:ext uri="{FF2B5EF4-FFF2-40B4-BE49-F238E27FC236}">
                <a16:creationId xmlns:a16="http://schemas.microsoft.com/office/drawing/2014/main" id="{DCEC98D0-E874-499C-A564-50F8E483F193}"/>
              </a:ext>
            </a:extLst>
          </p:cNvPr>
          <p:cNvSpPr/>
          <p:nvPr/>
        </p:nvSpPr>
        <p:spPr>
          <a:xfrm>
            <a:off x="2781951" y="57161"/>
            <a:ext cx="1538026" cy="375780"/>
          </a:xfrm>
          <a:prstGeom prst="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مناطق شهری</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15" name="Rectangle 14">
            <a:extLst>
              <a:ext uri="{FF2B5EF4-FFF2-40B4-BE49-F238E27FC236}">
                <a16:creationId xmlns:a16="http://schemas.microsoft.com/office/drawing/2014/main" id="{7963082B-2B10-4323-80C1-61D41E0FD5A9}"/>
              </a:ext>
            </a:extLst>
          </p:cNvPr>
          <p:cNvSpPr/>
          <p:nvPr/>
        </p:nvSpPr>
        <p:spPr>
          <a:xfrm>
            <a:off x="2937831" y="3470699"/>
            <a:ext cx="1538026" cy="386972"/>
          </a:xfrm>
          <a:prstGeom prst="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مناطق روستایی</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16" name="TextBox 15">
            <a:extLst>
              <a:ext uri="{FF2B5EF4-FFF2-40B4-BE49-F238E27FC236}">
                <a16:creationId xmlns:a16="http://schemas.microsoft.com/office/drawing/2014/main" id="{FEDC8CB4-79D2-4957-A43D-0AA723E02261}"/>
              </a:ext>
            </a:extLst>
          </p:cNvPr>
          <p:cNvSpPr txBox="1"/>
          <p:nvPr/>
        </p:nvSpPr>
        <p:spPr>
          <a:xfrm>
            <a:off x="7506637" y="6506257"/>
            <a:ext cx="33199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 مرکز آمار ایران (1403)</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pic>
        <p:nvPicPr>
          <p:cNvPr id="17" name="Content Placeholder 4">
            <a:extLst>
              <a:ext uri="{FF2B5EF4-FFF2-40B4-BE49-F238E27FC236}">
                <a16:creationId xmlns:a16="http://schemas.microsoft.com/office/drawing/2014/main" id="{9413F5A6-6210-45FB-A8EC-5652AA2C493F}"/>
              </a:ext>
            </a:extLst>
          </p:cNvPr>
          <p:cNvPicPr>
            <a:picLocks noChangeAspect="1"/>
          </p:cNvPicPr>
          <p:nvPr/>
        </p:nvPicPr>
        <p:blipFill>
          <a:blip r:embed="rId3"/>
          <a:stretch>
            <a:fillRect/>
          </a:stretch>
        </p:blipFill>
        <p:spPr>
          <a:xfrm>
            <a:off x="601709" y="558646"/>
            <a:ext cx="5898513" cy="2912053"/>
          </a:xfrm>
          <a:prstGeom prst="rect">
            <a:avLst/>
          </a:prstGeom>
        </p:spPr>
      </p:pic>
      <p:pic>
        <p:nvPicPr>
          <p:cNvPr id="18" name="Picture 17">
            <a:extLst>
              <a:ext uri="{FF2B5EF4-FFF2-40B4-BE49-F238E27FC236}">
                <a16:creationId xmlns:a16="http://schemas.microsoft.com/office/drawing/2014/main" id="{DC3F554D-663F-4EB3-B785-9B22C99EE70A}"/>
              </a:ext>
            </a:extLst>
          </p:cNvPr>
          <p:cNvPicPr>
            <a:picLocks noChangeAspect="1"/>
          </p:cNvPicPr>
          <p:nvPr/>
        </p:nvPicPr>
        <p:blipFill>
          <a:blip r:embed="rId4"/>
          <a:stretch>
            <a:fillRect/>
          </a:stretch>
        </p:blipFill>
        <p:spPr>
          <a:xfrm>
            <a:off x="601708" y="3869934"/>
            <a:ext cx="5898513" cy="2900326"/>
          </a:xfrm>
          <a:prstGeom prst="rect">
            <a:avLst/>
          </a:prstGeom>
        </p:spPr>
      </p:pic>
      <p:pic>
        <p:nvPicPr>
          <p:cNvPr id="3" name="Picture 2">
            <a:extLst>
              <a:ext uri="{FF2B5EF4-FFF2-40B4-BE49-F238E27FC236}">
                <a16:creationId xmlns:a16="http://schemas.microsoft.com/office/drawing/2014/main" id="{AE6087AE-B652-AF4C-C0C3-3197DDF06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26" y="-71575"/>
            <a:ext cx="958437" cy="899914"/>
          </a:xfrm>
          <a:prstGeom prst="rect">
            <a:avLst/>
          </a:prstGeom>
        </p:spPr>
      </p:pic>
    </p:spTree>
    <p:extLst>
      <p:ext uri="{BB962C8B-B14F-4D97-AF65-F5344CB8AC3E}">
        <p14:creationId xmlns:p14="http://schemas.microsoft.com/office/powerpoint/2010/main" val="67018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C04F2-D407-84AC-AFF1-BD069BCF727D}"/>
              </a:ext>
            </a:extLst>
          </p:cNvPr>
          <p:cNvSpPr/>
          <p:nvPr/>
        </p:nvSpPr>
        <p:spPr>
          <a:xfrm>
            <a:off x="10668000" y="-48804"/>
            <a:ext cx="1524000" cy="70044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A72DFCFE-EA76-0344-EF39-8DF1B582A353}"/>
              </a:ext>
            </a:extLst>
          </p:cNvPr>
          <p:cNvSpPr/>
          <p:nvPr/>
        </p:nvSpPr>
        <p:spPr>
          <a:xfrm>
            <a:off x="11021568" y="0"/>
            <a:ext cx="1199694" cy="6955606"/>
          </a:xfrm>
          <a:custGeom>
            <a:avLst/>
            <a:gdLst>
              <a:gd name="connsiteX0" fmla="*/ 0 w 1390882"/>
              <a:gd name="connsiteY0" fmla="*/ 0 h 6955606"/>
              <a:gd name="connsiteX1" fmla="*/ 1390883 w 1390882"/>
              <a:gd name="connsiteY1" fmla="*/ 0 h 6955606"/>
              <a:gd name="connsiteX2" fmla="*/ 1390883 w 1390882"/>
              <a:gd name="connsiteY2" fmla="*/ 6955607 h 6955606"/>
              <a:gd name="connsiteX3" fmla="*/ 0 w 1390882"/>
              <a:gd name="connsiteY3" fmla="*/ 6955607 h 6955606"/>
            </a:gdLst>
            <a:ahLst/>
            <a:cxnLst>
              <a:cxn ang="0">
                <a:pos x="connsiteX0" y="connsiteY0"/>
              </a:cxn>
              <a:cxn ang="0">
                <a:pos x="connsiteX1" y="connsiteY1"/>
              </a:cxn>
              <a:cxn ang="0">
                <a:pos x="connsiteX2" y="connsiteY2"/>
              </a:cxn>
              <a:cxn ang="0">
                <a:pos x="connsiteX3" y="connsiteY3"/>
              </a:cxn>
            </a:cxnLst>
            <a:rect l="l" t="t" r="r" b="b"/>
            <a:pathLst>
              <a:path w="1390882" h="6955606">
                <a:moveTo>
                  <a:pt x="0" y="0"/>
                </a:moveTo>
                <a:lnTo>
                  <a:pt x="1390883" y="0"/>
                </a:lnTo>
                <a:lnTo>
                  <a:pt x="1390883" y="6955607"/>
                </a:lnTo>
                <a:lnTo>
                  <a:pt x="0" y="6955607"/>
                </a:lnTo>
                <a:close/>
              </a:path>
            </a:pathLst>
          </a:custGeom>
          <a:solidFill>
            <a:schemeClr val="accent1"/>
          </a:solidFill>
          <a:ln w="5957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descr="Photo refugee due to war climate change and global political issues the refugee problem is gaining momentum hungry children migrate to europe humanitarian demographic catastrophe crisis">
            <a:extLst>
              <a:ext uri="{FF2B5EF4-FFF2-40B4-BE49-F238E27FC236}">
                <a16:creationId xmlns:a16="http://schemas.microsoft.com/office/drawing/2014/main" id="{F549E0B8-C369-C652-65B8-B65AFB777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79" t="1022" r="23616" b="-832"/>
          <a:stretch>
            <a:fillRect/>
          </a:stretch>
        </p:blipFill>
        <p:spPr bwMode="auto">
          <a:xfrm>
            <a:off x="10078224" y="2042979"/>
            <a:ext cx="2143038" cy="2772042"/>
          </a:xfrm>
          <a:custGeom>
            <a:avLst/>
            <a:gdLst>
              <a:gd name="connsiteX0" fmla="*/ 1754258 w 2965033"/>
              <a:gd name="connsiteY0" fmla="*/ 0 h 3646862"/>
              <a:gd name="connsiteX1" fmla="*/ 2965033 w 2965033"/>
              <a:gd name="connsiteY1" fmla="*/ 627628 h 3646862"/>
              <a:gd name="connsiteX2" fmla="*/ 2965033 w 2965033"/>
              <a:gd name="connsiteY2" fmla="*/ 3028040 h 3646862"/>
              <a:gd name="connsiteX3" fmla="*/ 1771146 w 2965033"/>
              <a:gd name="connsiteY3" fmla="*/ 3646862 h 3646862"/>
              <a:gd name="connsiteX4" fmla="*/ 0 w 2965033"/>
              <a:gd name="connsiteY4" fmla="*/ 2728784 h 3646862"/>
              <a:gd name="connsiteX5" fmla="*/ 0 w 2965033"/>
              <a:gd name="connsiteY5" fmla="*/ 909269 h 3646862"/>
              <a:gd name="connsiteX6" fmla="*/ 1754258 w 2965033"/>
              <a:gd name="connsiteY6" fmla="*/ 0 h 364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033" h="3646861">
                <a:moveTo>
                  <a:pt x="1754258" y="0"/>
                </a:moveTo>
                <a:lnTo>
                  <a:pt x="2965033" y="627628"/>
                </a:lnTo>
                <a:lnTo>
                  <a:pt x="2965033" y="3028040"/>
                </a:lnTo>
                <a:lnTo>
                  <a:pt x="1771146" y="3646862"/>
                </a:lnTo>
                <a:lnTo>
                  <a:pt x="0" y="2728784"/>
                </a:lnTo>
                <a:lnTo>
                  <a:pt x="0" y="909269"/>
                </a:lnTo>
                <a:lnTo>
                  <a:pt x="1754258" y="0"/>
                </a:ln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DF9AA0B0-9202-FB21-5480-2DE6142B7CF5}"/>
              </a:ext>
            </a:extLst>
          </p:cNvPr>
          <p:cNvSpPr/>
          <p:nvPr/>
        </p:nvSpPr>
        <p:spPr>
          <a:xfrm>
            <a:off x="10278767" y="4034059"/>
            <a:ext cx="1475762" cy="1704019"/>
          </a:xfrm>
          <a:custGeom>
            <a:avLst/>
            <a:gdLst>
              <a:gd name="connsiteX0" fmla="*/ 850436 w 1700301"/>
              <a:gd name="connsiteY0" fmla="*/ 0 h 1963287"/>
              <a:gd name="connsiteX1" fmla="*/ 0 w 1700301"/>
              <a:gd name="connsiteY1" fmla="*/ 490680 h 1963287"/>
              <a:gd name="connsiteX2" fmla="*/ 0 w 1700301"/>
              <a:gd name="connsiteY2" fmla="*/ 1472608 h 1963287"/>
              <a:gd name="connsiteX3" fmla="*/ 850436 w 1700301"/>
              <a:gd name="connsiteY3" fmla="*/ 1963288 h 1963287"/>
              <a:gd name="connsiteX4" fmla="*/ 1700302 w 1700301"/>
              <a:gd name="connsiteY4" fmla="*/ 1472608 h 1963287"/>
              <a:gd name="connsiteX5" fmla="*/ 1700302 w 1700301"/>
              <a:gd name="connsiteY5" fmla="*/ 490680 h 1963287"/>
              <a:gd name="connsiteX6" fmla="*/ 850436 w 1700301"/>
              <a:gd name="connsiteY6" fmla="*/ 0 h 196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301" h="1963287">
                <a:moveTo>
                  <a:pt x="850436" y="0"/>
                </a:moveTo>
                <a:lnTo>
                  <a:pt x="0" y="490680"/>
                </a:lnTo>
                <a:lnTo>
                  <a:pt x="0" y="1472608"/>
                </a:lnTo>
                <a:lnTo>
                  <a:pt x="850436" y="1963288"/>
                </a:lnTo>
                <a:lnTo>
                  <a:pt x="1700302" y="1472608"/>
                </a:lnTo>
                <a:lnTo>
                  <a:pt x="1700302" y="490680"/>
                </a:lnTo>
                <a:lnTo>
                  <a:pt x="850436" y="0"/>
                </a:lnTo>
                <a:close/>
              </a:path>
            </a:pathLst>
          </a:custGeom>
          <a:solidFill>
            <a:schemeClr val="bg2"/>
          </a:solidFill>
          <a:ln w="56919"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26" name="TextBox 25">
            <a:extLst>
              <a:ext uri="{FF2B5EF4-FFF2-40B4-BE49-F238E27FC236}">
                <a16:creationId xmlns:a16="http://schemas.microsoft.com/office/drawing/2014/main" id="{4A735263-5643-25CE-DFD5-AFFD89D50A1D}"/>
              </a:ext>
            </a:extLst>
          </p:cNvPr>
          <p:cNvSpPr txBox="1"/>
          <p:nvPr/>
        </p:nvSpPr>
        <p:spPr>
          <a:xfrm>
            <a:off x="950763" y="249951"/>
            <a:ext cx="8007706" cy="646331"/>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rPr>
              <a:t>متوسط هزینه‌های خالص خانوارها در استان </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endParaRPr>
          </a:p>
        </p:txBody>
      </p:sp>
      <p:pic>
        <p:nvPicPr>
          <p:cNvPr id="15" name="Content Placeholder 4">
            <a:extLst>
              <a:ext uri="{FF2B5EF4-FFF2-40B4-BE49-F238E27FC236}">
                <a16:creationId xmlns:a16="http://schemas.microsoft.com/office/drawing/2014/main" id="{384B7AC7-1299-40FE-8129-9F650B485398}"/>
              </a:ext>
            </a:extLst>
          </p:cNvPr>
          <p:cNvPicPr>
            <a:picLocks noChangeAspect="1"/>
          </p:cNvPicPr>
          <p:nvPr/>
        </p:nvPicPr>
        <p:blipFill>
          <a:blip r:embed="rId3">
            <a:duotone>
              <a:schemeClr val="accent1">
                <a:shade val="45000"/>
                <a:satMod val="135000"/>
              </a:schemeClr>
              <a:prstClr val="white"/>
            </a:duotone>
          </a:blip>
          <a:stretch>
            <a:fillRect/>
          </a:stretch>
        </p:blipFill>
        <p:spPr>
          <a:xfrm>
            <a:off x="312527" y="3906935"/>
            <a:ext cx="5533589" cy="2844861"/>
          </a:xfrm>
          <a:prstGeom prst="rect">
            <a:avLst/>
          </a:prstGeom>
        </p:spPr>
      </p:pic>
      <p:pic>
        <p:nvPicPr>
          <p:cNvPr id="16" name="Picture 15">
            <a:extLst>
              <a:ext uri="{FF2B5EF4-FFF2-40B4-BE49-F238E27FC236}">
                <a16:creationId xmlns:a16="http://schemas.microsoft.com/office/drawing/2014/main" id="{811BD4C4-967F-4DF4-90F8-1ADCBE05BF82}"/>
              </a:ext>
            </a:extLst>
          </p:cNvPr>
          <p:cNvPicPr>
            <a:picLocks noChangeAspect="1"/>
          </p:cNvPicPr>
          <p:nvPr/>
        </p:nvPicPr>
        <p:blipFill>
          <a:blip r:embed="rId4"/>
          <a:stretch>
            <a:fillRect/>
          </a:stretch>
        </p:blipFill>
        <p:spPr>
          <a:xfrm>
            <a:off x="312528" y="1185238"/>
            <a:ext cx="5533589" cy="2575779"/>
          </a:xfrm>
          <a:prstGeom prst="rect">
            <a:avLst/>
          </a:prstGeom>
        </p:spPr>
      </p:pic>
      <p:sp>
        <p:nvSpPr>
          <p:cNvPr id="2" name="Rectangle 1">
            <a:extLst>
              <a:ext uri="{FF2B5EF4-FFF2-40B4-BE49-F238E27FC236}">
                <a16:creationId xmlns:a16="http://schemas.microsoft.com/office/drawing/2014/main" id="{570D8811-EDF9-49B1-B863-127FA76AA1B1}"/>
              </a:ext>
            </a:extLst>
          </p:cNvPr>
          <p:cNvSpPr/>
          <p:nvPr/>
        </p:nvSpPr>
        <p:spPr>
          <a:xfrm>
            <a:off x="4625009" y="3906935"/>
            <a:ext cx="569843" cy="254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B512F5-B7F6-4023-AE6A-9FA2703CEAF4}"/>
              </a:ext>
            </a:extLst>
          </p:cNvPr>
          <p:cNvSpPr/>
          <p:nvPr/>
        </p:nvSpPr>
        <p:spPr>
          <a:xfrm>
            <a:off x="4625010" y="6497548"/>
            <a:ext cx="1139686" cy="360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D82223F-98DC-4602-BA7A-65484C194071}"/>
              </a:ext>
            </a:extLst>
          </p:cNvPr>
          <p:cNvSpPr txBox="1"/>
          <p:nvPr/>
        </p:nvSpPr>
        <p:spPr>
          <a:xfrm>
            <a:off x="6352103" y="1641935"/>
            <a:ext cx="3489193" cy="403187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در سال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1401</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 متوسط هزينه</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هاي خالص سالانه يك خانوار</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شهري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1169</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ميليون ريال بوده كه شامل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823</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ميليون</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ريال</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70</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درصد</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هزينه</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هاي غيرخوراكي و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345</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ميليون ريال</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30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درصد</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هزينه</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هاي خوراكي و دخاني ميباشد كه نسبت به سال</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گذشته به ترتيب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39</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درصد و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46</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درصد افزايش نشان مي</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دهد.</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در سال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1401</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 از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823</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ميليون ريال متوسط هزينه</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هاي</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خالص سالانه غيرخوراكي يك خانوار شهري، هزينه مسكن معادل</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414</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ميليون ريال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50</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درصد</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داراي بيشترين سهم و تفريحات،</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سرگرمي</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ها و خدمات فرهنگي با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18</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ميليون ريال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2</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درصد</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كمترين سهم</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و از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345</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 ميليون ريال هزينه</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 </a:t>
            </a:r>
            <a:r>
              <a:rPr kumimoji="0" lang="ar-IQ" sz="1600" b="0" i="0" u="none" strike="noStrike" kern="0" cap="none" spc="0" normalizeH="0" baseline="0" noProof="0" dirty="0">
                <a:ln>
                  <a:noFill/>
                </a:ln>
                <a:solidFill>
                  <a:prstClr val="black"/>
                </a:solidFill>
                <a:effectLst/>
                <a:uLnTx/>
                <a:uFillTx/>
                <a:cs typeface="B Nazanin" panose="00000400000000000000" pitchFamily="2" charset="-78"/>
              </a:rPr>
              <a:t>هاي خوراكي و دخاني</a:t>
            </a:r>
            <a:r>
              <a:rPr lang="fa-IR" sz="1600" kern="0" dirty="0">
                <a:solidFill>
                  <a:prstClr val="black"/>
                </a:solidFill>
                <a:cs typeface="B Nazanin" panose="00000400000000000000" pitchFamily="2" charset="-78"/>
              </a:rPr>
              <a:t> </a:t>
            </a:r>
            <a:r>
              <a:rPr kumimoji="0" lang="fa-IR" sz="1600" b="0" i="0" u="none" strike="noStrike" kern="0" cap="none" spc="0" normalizeH="0" baseline="0" noProof="0" dirty="0">
                <a:ln>
                  <a:noFill/>
                </a:ln>
                <a:solidFill>
                  <a:prstClr val="black"/>
                </a:solidFill>
                <a:effectLst/>
                <a:uLnTx/>
                <a:uFillTx/>
                <a:cs typeface="B Nazanin" panose="00000400000000000000" pitchFamily="2" charset="-78"/>
              </a:rPr>
              <a:t>هزينه گوشت با 70 ميليون ريال ( 20 درصد) داراي بيشترين سهم و ادويه ها ، چاشني ها و ساير تركيبات خوراكي با 11 ميليون ريال( 3 درصد)كمترين سهم را دارا ميباشد.</a:t>
            </a:r>
            <a:endParaRPr kumimoji="0" lang="en-US" sz="2400" b="0" i="0" u="none" strike="noStrike" kern="0" cap="none" spc="0" normalizeH="0" baseline="0" noProof="0" dirty="0">
              <a:ln>
                <a:noFill/>
              </a:ln>
              <a:solidFill>
                <a:prstClr val="black"/>
              </a:solidFill>
              <a:effectLst/>
              <a:uLnTx/>
              <a:uFillTx/>
            </a:endParaRPr>
          </a:p>
        </p:txBody>
      </p:sp>
      <p:sp>
        <p:nvSpPr>
          <p:cNvPr id="21" name="TextBox 20">
            <a:extLst>
              <a:ext uri="{FF2B5EF4-FFF2-40B4-BE49-F238E27FC236}">
                <a16:creationId xmlns:a16="http://schemas.microsoft.com/office/drawing/2014/main" id="{BC70A121-AA10-49FD-A900-94C81BA597B9}"/>
              </a:ext>
            </a:extLst>
          </p:cNvPr>
          <p:cNvSpPr txBox="1"/>
          <p:nvPr/>
        </p:nvSpPr>
        <p:spPr>
          <a:xfrm>
            <a:off x="283266" y="887504"/>
            <a:ext cx="331997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400" b="0" i="0" u="none" strike="noStrike" kern="0" cap="none" spc="0" normalizeH="0" baseline="0" noProof="0" dirty="0">
                <a:ln>
                  <a:noFill/>
                </a:ln>
                <a:solidFill>
                  <a:prstClr val="black"/>
                </a:solidFill>
                <a:effectLst/>
                <a:uLnTx/>
                <a:uFillTx/>
                <a:cs typeface="B Mitra" panose="00000400000000000000" pitchFamily="2" charset="-78"/>
              </a:rPr>
              <a:t>هزار ریال</a:t>
            </a:r>
            <a:endParaRPr kumimoji="0" lang="en-US" sz="1400" b="0" i="0" u="none" strike="noStrike" kern="0" cap="none" spc="0" normalizeH="0" baseline="0" noProof="0" dirty="0">
              <a:ln>
                <a:noFill/>
              </a:ln>
              <a:solidFill>
                <a:prstClr val="black"/>
              </a:solidFill>
              <a:effectLst/>
              <a:uLnTx/>
              <a:uFillTx/>
              <a:cs typeface="B Mitra" panose="00000400000000000000" pitchFamily="2" charset="-78"/>
            </a:endParaRPr>
          </a:p>
        </p:txBody>
      </p:sp>
      <p:sp>
        <p:nvSpPr>
          <p:cNvPr id="3" name="Half Frame 2">
            <a:extLst>
              <a:ext uri="{FF2B5EF4-FFF2-40B4-BE49-F238E27FC236}">
                <a16:creationId xmlns:a16="http://schemas.microsoft.com/office/drawing/2014/main" id="{FDA8B3A0-4FAF-465D-9003-C7734EEB89F1}"/>
              </a:ext>
            </a:extLst>
          </p:cNvPr>
          <p:cNvSpPr/>
          <p:nvPr/>
        </p:nvSpPr>
        <p:spPr>
          <a:xfrm>
            <a:off x="6184100" y="1318769"/>
            <a:ext cx="365138" cy="646331"/>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lf Frame 22">
            <a:extLst>
              <a:ext uri="{FF2B5EF4-FFF2-40B4-BE49-F238E27FC236}">
                <a16:creationId xmlns:a16="http://schemas.microsoft.com/office/drawing/2014/main" id="{47DFFB43-7428-4F02-A7C5-CE192369C59C}"/>
              </a:ext>
            </a:extLst>
          </p:cNvPr>
          <p:cNvSpPr/>
          <p:nvPr/>
        </p:nvSpPr>
        <p:spPr>
          <a:xfrm rot="10800000">
            <a:off x="9619970" y="5214729"/>
            <a:ext cx="365138" cy="646331"/>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0EC429C3-8A29-4817-967F-FECB8DBF324F}"/>
              </a:ext>
            </a:extLst>
          </p:cNvPr>
          <p:cNvSpPr txBox="1"/>
          <p:nvPr/>
        </p:nvSpPr>
        <p:spPr>
          <a:xfrm>
            <a:off x="8496396" y="6497548"/>
            <a:ext cx="33199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cs typeface="B Mitra" panose="00000400000000000000" pitchFamily="2" charset="-78"/>
              </a:rPr>
              <a:t>منبع: مرکز آمار ایران (1401)</a:t>
            </a:r>
            <a:endParaRPr kumimoji="0" lang="en-US" sz="1600" b="0" i="0" u="none" strike="noStrike" kern="0" cap="none" spc="0" normalizeH="0" baseline="0" noProof="0" dirty="0">
              <a:ln>
                <a:noFill/>
              </a:ln>
              <a:solidFill>
                <a:prstClr val="black"/>
              </a:solidFill>
              <a:effectLst/>
              <a:uLnTx/>
              <a:uFillTx/>
              <a:cs typeface="B Mitra" panose="00000400000000000000" pitchFamily="2" charset="-78"/>
            </a:endParaRPr>
          </a:p>
        </p:txBody>
      </p:sp>
      <p:pic>
        <p:nvPicPr>
          <p:cNvPr id="4" name="Picture 3">
            <a:extLst>
              <a:ext uri="{FF2B5EF4-FFF2-40B4-BE49-F238E27FC236}">
                <a16:creationId xmlns:a16="http://schemas.microsoft.com/office/drawing/2014/main" id="{50F0F198-F21B-A04E-E531-3821A70230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261815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C251041-F205-77F8-2334-74674DA0B339}"/>
              </a:ext>
            </a:extLst>
          </p:cNvPr>
          <p:cNvSpPr/>
          <p:nvPr/>
        </p:nvSpPr>
        <p:spPr>
          <a:xfrm>
            <a:off x="10350303" y="4386469"/>
            <a:ext cx="1841697" cy="2471531"/>
          </a:xfrm>
          <a:custGeom>
            <a:avLst/>
            <a:gdLst>
              <a:gd name="connsiteX0" fmla="*/ 1101459 w 1101458"/>
              <a:gd name="connsiteY0" fmla="*/ 1113415 h 1113415"/>
              <a:gd name="connsiteX1" fmla="*/ 0 w 1101458"/>
              <a:gd name="connsiteY1" fmla="*/ 1113415 h 1113415"/>
              <a:gd name="connsiteX2" fmla="*/ 0 w 1101458"/>
              <a:gd name="connsiteY2" fmla="*/ 381660 h 1113415"/>
              <a:gd name="connsiteX3" fmla="*/ 661210 w 1101458"/>
              <a:gd name="connsiteY3" fmla="*/ 0 h 1113415"/>
              <a:gd name="connsiteX4" fmla="*/ 1101459 w 1101458"/>
              <a:gd name="connsiteY4" fmla="*/ 254201 h 1113415"/>
              <a:gd name="connsiteX5" fmla="*/ 1101459 w 1101458"/>
              <a:gd name="connsiteY5" fmla="*/ 1113415 h 111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458" h="1113415">
                <a:moveTo>
                  <a:pt x="1101459" y="1113415"/>
                </a:moveTo>
                <a:lnTo>
                  <a:pt x="0" y="1113415"/>
                </a:lnTo>
                <a:lnTo>
                  <a:pt x="0" y="381660"/>
                </a:lnTo>
                <a:lnTo>
                  <a:pt x="661210" y="0"/>
                </a:lnTo>
                <a:lnTo>
                  <a:pt x="1101459" y="254201"/>
                </a:lnTo>
                <a:lnTo>
                  <a:pt x="1101459" y="1113415"/>
                </a:lnTo>
                <a:close/>
              </a:path>
            </a:pathLst>
          </a:custGeom>
          <a:solidFill>
            <a:schemeClr val="bg2"/>
          </a:solidFill>
          <a:ln w="2389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3CD197E-3404-90CD-9101-C83A0033CC4A}"/>
              </a:ext>
            </a:extLst>
          </p:cNvPr>
          <p:cNvSpPr/>
          <p:nvPr/>
        </p:nvSpPr>
        <p:spPr>
          <a:xfrm>
            <a:off x="9306701" y="1905085"/>
            <a:ext cx="2006980" cy="2374892"/>
          </a:xfrm>
          <a:custGeom>
            <a:avLst/>
            <a:gdLst>
              <a:gd name="connsiteX0" fmla="*/ 973999 w 1947998"/>
              <a:gd name="connsiteY0" fmla="*/ 0 h 2249309"/>
              <a:gd name="connsiteX1" fmla="*/ 0 w 1947998"/>
              <a:gd name="connsiteY1" fmla="*/ 562447 h 2249309"/>
              <a:gd name="connsiteX2" fmla="*/ 0 w 1947998"/>
              <a:gd name="connsiteY2" fmla="*/ 1687102 h 2249309"/>
              <a:gd name="connsiteX3" fmla="*/ 973999 w 1947998"/>
              <a:gd name="connsiteY3" fmla="*/ 2249310 h 2249309"/>
              <a:gd name="connsiteX4" fmla="*/ 1947999 w 1947998"/>
              <a:gd name="connsiteY4" fmla="*/ 1687102 h 2249309"/>
              <a:gd name="connsiteX5" fmla="*/ 1947999 w 1947998"/>
              <a:gd name="connsiteY5" fmla="*/ 562447 h 2249309"/>
              <a:gd name="connsiteX6" fmla="*/ 973999 w 1947998"/>
              <a:gd name="connsiteY6" fmla="*/ 0 h 224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998" h="2249309">
                <a:moveTo>
                  <a:pt x="973999" y="0"/>
                </a:moveTo>
                <a:lnTo>
                  <a:pt x="0" y="562447"/>
                </a:lnTo>
                <a:lnTo>
                  <a:pt x="0" y="1687102"/>
                </a:lnTo>
                <a:lnTo>
                  <a:pt x="973999" y="2249310"/>
                </a:lnTo>
                <a:lnTo>
                  <a:pt x="1947999" y="1687102"/>
                </a:lnTo>
                <a:lnTo>
                  <a:pt x="1947999" y="562447"/>
                </a:lnTo>
                <a:lnTo>
                  <a:pt x="973999" y="0"/>
                </a:lnTo>
                <a:close/>
              </a:path>
            </a:pathLst>
          </a:custGeom>
          <a:solidFill>
            <a:schemeClr val="accent1"/>
          </a:solidFill>
          <a:ln w="2389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EFE491-8CC5-1C5F-3BB0-A6D9C3226683}"/>
              </a:ext>
            </a:extLst>
          </p:cNvPr>
          <p:cNvSpPr/>
          <p:nvPr/>
        </p:nvSpPr>
        <p:spPr>
          <a:xfrm>
            <a:off x="9448800" y="2073886"/>
            <a:ext cx="1722783" cy="2074043"/>
          </a:xfrm>
          <a:custGeom>
            <a:avLst/>
            <a:gdLst>
              <a:gd name="connsiteX0" fmla="*/ 773125 w 1546250"/>
              <a:gd name="connsiteY0" fmla="*/ 0 h 1785147"/>
              <a:gd name="connsiteX1" fmla="*/ 0 w 1546250"/>
              <a:gd name="connsiteY1" fmla="*/ 446227 h 1785147"/>
              <a:gd name="connsiteX2" fmla="*/ 0 w 1546250"/>
              <a:gd name="connsiteY2" fmla="*/ 1338920 h 1785147"/>
              <a:gd name="connsiteX3" fmla="*/ 773125 w 1546250"/>
              <a:gd name="connsiteY3" fmla="*/ 1785147 h 1785147"/>
              <a:gd name="connsiteX4" fmla="*/ 1546251 w 1546250"/>
              <a:gd name="connsiteY4" fmla="*/ 1338920 h 1785147"/>
              <a:gd name="connsiteX5" fmla="*/ 1546251 w 1546250"/>
              <a:gd name="connsiteY5" fmla="*/ 446227 h 1785147"/>
              <a:gd name="connsiteX6" fmla="*/ 773125 w 1546250"/>
              <a:gd name="connsiteY6" fmla="*/ 0 h 178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250" h="1785147">
                <a:moveTo>
                  <a:pt x="773125" y="0"/>
                </a:moveTo>
                <a:lnTo>
                  <a:pt x="0" y="446227"/>
                </a:lnTo>
                <a:lnTo>
                  <a:pt x="0" y="1338920"/>
                </a:lnTo>
                <a:lnTo>
                  <a:pt x="773125" y="1785147"/>
                </a:lnTo>
                <a:lnTo>
                  <a:pt x="1546251" y="1338920"/>
                </a:lnTo>
                <a:lnTo>
                  <a:pt x="1546251" y="446227"/>
                </a:lnTo>
                <a:lnTo>
                  <a:pt x="773125" y="0"/>
                </a:lnTo>
                <a:close/>
              </a:path>
            </a:pathLst>
          </a:custGeom>
          <a:solidFill>
            <a:srgbClr val="FFFFFF"/>
          </a:solidFill>
          <a:ln w="2389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Free photo man checking his empty wallet">
            <a:extLst>
              <a:ext uri="{FF2B5EF4-FFF2-40B4-BE49-F238E27FC236}">
                <a16:creationId xmlns:a16="http://schemas.microsoft.com/office/drawing/2014/main" id="{8565FEA6-D67D-C313-9000-8159765B3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09" t="3466" r="44070" b="3775"/>
          <a:stretch>
            <a:fillRect/>
          </a:stretch>
        </p:blipFill>
        <p:spPr bwMode="auto">
          <a:xfrm>
            <a:off x="9540235" y="2200080"/>
            <a:ext cx="1549868" cy="1821654"/>
          </a:xfrm>
          <a:custGeom>
            <a:avLst/>
            <a:gdLst>
              <a:gd name="connsiteX0" fmla="*/ 1595644 w 3191289"/>
              <a:gd name="connsiteY0" fmla="*/ 0 h 3684343"/>
              <a:gd name="connsiteX1" fmla="*/ 3191289 w 3191289"/>
              <a:gd name="connsiteY1" fmla="*/ 920963 h 3684343"/>
              <a:gd name="connsiteX2" fmla="*/ 3191289 w 3191289"/>
              <a:gd name="connsiteY2" fmla="*/ 2763381 h 3684343"/>
              <a:gd name="connsiteX3" fmla="*/ 1595644 w 3191289"/>
              <a:gd name="connsiteY3" fmla="*/ 3684343 h 3684343"/>
              <a:gd name="connsiteX4" fmla="*/ 0 w 3191289"/>
              <a:gd name="connsiteY4" fmla="*/ 2763381 h 3684343"/>
              <a:gd name="connsiteX5" fmla="*/ 0 w 3191289"/>
              <a:gd name="connsiteY5" fmla="*/ 920963 h 3684343"/>
              <a:gd name="connsiteX6" fmla="*/ 1595644 w 3191289"/>
              <a:gd name="connsiteY6" fmla="*/ 0 h 36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289" h="3684343">
                <a:moveTo>
                  <a:pt x="1595644" y="0"/>
                </a:moveTo>
                <a:lnTo>
                  <a:pt x="3191289" y="920963"/>
                </a:lnTo>
                <a:lnTo>
                  <a:pt x="3191289" y="2763381"/>
                </a:lnTo>
                <a:lnTo>
                  <a:pt x="1595644" y="3684343"/>
                </a:lnTo>
                <a:lnTo>
                  <a:pt x="0" y="2763381"/>
                </a:lnTo>
                <a:lnTo>
                  <a:pt x="0" y="920963"/>
                </a:lnTo>
                <a:lnTo>
                  <a:pt x="1595644" y="0"/>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261CD3D-8FD9-436A-B65B-D6C5DB771543}"/>
              </a:ext>
            </a:extLst>
          </p:cNvPr>
          <p:cNvPicPr>
            <a:picLocks noChangeAspect="1"/>
          </p:cNvPicPr>
          <p:nvPr/>
        </p:nvPicPr>
        <p:blipFill>
          <a:blip r:embed="rId3">
            <a:duotone>
              <a:schemeClr val="accent3">
                <a:shade val="45000"/>
                <a:satMod val="135000"/>
              </a:schemeClr>
              <a:prstClr val="white"/>
            </a:duotone>
          </a:blip>
          <a:stretch>
            <a:fillRect/>
          </a:stretch>
        </p:blipFill>
        <p:spPr>
          <a:xfrm>
            <a:off x="-379229" y="1905085"/>
            <a:ext cx="4764224" cy="3211440"/>
          </a:xfrm>
          <a:prstGeom prst="rect">
            <a:avLst/>
          </a:prstGeom>
        </p:spPr>
      </p:pic>
      <p:pic>
        <p:nvPicPr>
          <p:cNvPr id="12" name="Content Placeholder 4">
            <a:extLst>
              <a:ext uri="{FF2B5EF4-FFF2-40B4-BE49-F238E27FC236}">
                <a16:creationId xmlns:a16="http://schemas.microsoft.com/office/drawing/2014/main" id="{7014CB5E-69D0-4F5C-8F57-88686E950136}"/>
              </a:ext>
            </a:extLst>
          </p:cNvPr>
          <p:cNvPicPr>
            <a:picLocks noChangeAspect="1"/>
          </p:cNvPicPr>
          <p:nvPr/>
        </p:nvPicPr>
        <p:blipFill>
          <a:blip r:embed="rId4">
            <a:duotone>
              <a:schemeClr val="accent1">
                <a:shade val="45000"/>
                <a:satMod val="135000"/>
              </a:schemeClr>
              <a:prstClr val="white"/>
            </a:duotone>
          </a:blip>
          <a:stretch>
            <a:fillRect/>
          </a:stretch>
        </p:blipFill>
        <p:spPr>
          <a:xfrm>
            <a:off x="4709101" y="1823279"/>
            <a:ext cx="4628254" cy="3293245"/>
          </a:xfrm>
          <a:prstGeom prst="rect">
            <a:avLst/>
          </a:prstGeom>
        </p:spPr>
      </p:pic>
      <p:sp>
        <p:nvSpPr>
          <p:cNvPr id="5" name="Freeform: Shape 4">
            <a:extLst>
              <a:ext uri="{FF2B5EF4-FFF2-40B4-BE49-F238E27FC236}">
                <a16:creationId xmlns:a16="http://schemas.microsoft.com/office/drawing/2014/main" id="{E320B029-63A9-B5EA-B0E2-2C806AFE3DF8}"/>
              </a:ext>
            </a:extLst>
          </p:cNvPr>
          <p:cNvSpPr/>
          <p:nvPr/>
        </p:nvSpPr>
        <p:spPr>
          <a:xfrm>
            <a:off x="8525177" y="-34179"/>
            <a:ext cx="1825126" cy="1976017"/>
          </a:xfrm>
          <a:custGeom>
            <a:avLst/>
            <a:gdLst>
              <a:gd name="connsiteX0" fmla="*/ 0 w 1177025"/>
              <a:gd name="connsiteY0" fmla="*/ 0 h 926411"/>
              <a:gd name="connsiteX1" fmla="*/ 0 w 1177025"/>
              <a:gd name="connsiteY1" fmla="*/ 586600 h 926411"/>
              <a:gd name="connsiteX2" fmla="*/ 588513 w 1177025"/>
              <a:gd name="connsiteY2" fmla="*/ 926411 h 926411"/>
              <a:gd name="connsiteX3" fmla="*/ 1177025 w 1177025"/>
              <a:gd name="connsiteY3" fmla="*/ 586600 h 926411"/>
              <a:gd name="connsiteX4" fmla="*/ 1177025 w 1177025"/>
              <a:gd name="connsiteY4" fmla="*/ 0 h 926411"/>
              <a:gd name="connsiteX5" fmla="*/ 0 w 1177025"/>
              <a:gd name="connsiteY5" fmla="*/ 0 h 92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025" h="926411">
                <a:moveTo>
                  <a:pt x="0" y="0"/>
                </a:moveTo>
                <a:lnTo>
                  <a:pt x="0" y="586600"/>
                </a:lnTo>
                <a:lnTo>
                  <a:pt x="588513" y="926411"/>
                </a:lnTo>
                <a:lnTo>
                  <a:pt x="1177025" y="586600"/>
                </a:lnTo>
                <a:lnTo>
                  <a:pt x="1177025" y="0"/>
                </a:lnTo>
                <a:lnTo>
                  <a:pt x="0" y="0"/>
                </a:lnTo>
                <a:close/>
              </a:path>
            </a:pathLst>
          </a:custGeom>
          <a:solidFill>
            <a:schemeClr val="bg2"/>
          </a:solidFill>
          <a:ln w="2389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9ADCAAC-A959-4C47-A068-37C24BA3C1BD}"/>
              </a:ext>
            </a:extLst>
          </p:cNvPr>
          <p:cNvSpPr/>
          <p:nvPr/>
        </p:nvSpPr>
        <p:spPr>
          <a:xfrm>
            <a:off x="6505812" y="5486649"/>
            <a:ext cx="1538026" cy="375780"/>
          </a:xfrm>
          <a:prstGeom prst="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مناطق شهری</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18" name="Rectangle 17">
            <a:extLst>
              <a:ext uri="{FF2B5EF4-FFF2-40B4-BE49-F238E27FC236}">
                <a16:creationId xmlns:a16="http://schemas.microsoft.com/office/drawing/2014/main" id="{74E4F04A-9307-4FC0-9759-87E1A44BC2E1}"/>
              </a:ext>
            </a:extLst>
          </p:cNvPr>
          <p:cNvSpPr/>
          <p:nvPr/>
        </p:nvSpPr>
        <p:spPr>
          <a:xfrm>
            <a:off x="1383847" y="5486649"/>
            <a:ext cx="1538026" cy="375780"/>
          </a:xfrm>
          <a:prstGeom prst="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مناطق روستایی</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19" name="TextBox 18">
            <a:extLst>
              <a:ext uri="{FF2B5EF4-FFF2-40B4-BE49-F238E27FC236}">
                <a16:creationId xmlns:a16="http://schemas.microsoft.com/office/drawing/2014/main" id="{83FBA167-EA4E-4C64-970F-8C8C963C7BFF}"/>
              </a:ext>
            </a:extLst>
          </p:cNvPr>
          <p:cNvSpPr txBox="1"/>
          <p:nvPr/>
        </p:nvSpPr>
        <p:spPr>
          <a:xfrm>
            <a:off x="8496396" y="6497548"/>
            <a:ext cx="33199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cs typeface="B Mitra" panose="00000400000000000000" pitchFamily="2" charset="-78"/>
              </a:rPr>
              <a:t>منبع: مرکز آمار ایران (1401)</a:t>
            </a:r>
            <a:endParaRPr kumimoji="0" lang="en-US" sz="1600" b="0" i="0" u="none" strike="noStrike" kern="0" cap="none" spc="0" normalizeH="0" baseline="0" noProof="0" dirty="0">
              <a:ln>
                <a:noFill/>
              </a:ln>
              <a:solidFill>
                <a:prstClr val="black"/>
              </a:solidFill>
              <a:effectLst/>
              <a:uLnTx/>
              <a:uFillTx/>
              <a:cs typeface="B Mitra" panose="00000400000000000000" pitchFamily="2" charset="-78"/>
            </a:endParaRPr>
          </a:p>
        </p:txBody>
      </p:sp>
      <p:pic>
        <p:nvPicPr>
          <p:cNvPr id="2" name="Picture 1">
            <a:extLst>
              <a:ext uri="{FF2B5EF4-FFF2-40B4-BE49-F238E27FC236}">
                <a16:creationId xmlns:a16="http://schemas.microsoft.com/office/drawing/2014/main" id="{EA405BBE-E97D-FC6C-10DB-89D0293C74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25" y="-71575"/>
            <a:ext cx="1278388" cy="1200329"/>
          </a:xfrm>
          <a:prstGeom prst="rect">
            <a:avLst/>
          </a:prstGeom>
        </p:spPr>
      </p:pic>
      <p:sp>
        <p:nvSpPr>
          <p:cNvPr id="16" name="TextBox 15">
            <a:extLst>
              <a:ext uri="{FF2B5EF4-FFF2-40B4-BE49-F238E27FC236}">
                <a16:creationId xmlns:a16="http://schemas.microsoft.com/office/drawing/2014/main" id="{17E349FC-5142-68B8-4B1F-8C5C4CDF08DF}"/>
              </a:ext>
            </a:extLst>
          </p:cNvPr>
          <p:cNvSpPr txBox="1"/>
          <p:nvPr/>
        </p:nvSpPr>
        <p:spPr>
          <a:xfrm>
            <a:off x="642554" y="104443"/>
            <a:ext cx="11173817" cy="1200329"/>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ترکیب هزینه های خالص یک خانوار شهری و روستایی در استان (1401)</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endParaRPr>
          </a:p>
        </p:txBody>
      </p:sp>
    </p:spTree>
    <p:extLst>
      <p:ext uri="{BB962C8B-B14F-4D97-AF65-F5344CB8AC3E}">
        <p14:creationId xmlns:p14="http://schemas.microsoft.com/office/powerpoint/2010/main" val="262783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8B3A1F9-0D5B-52FE-ADBE-703ABF23D58F}"/>
              </a:ext>
            </a:extLst>
          </p:cNvPr>
          <p:cNvSpPr/>
          <p:nvPr/>
        </p:nvSpPr>
        <p:spPr>
          <a:xfrm>
            <a:off x="0" y="26377"/>
            <a:ext cx="1842052" cy="6831623"/>
          </a:xfrm>
          <a:custGeom>
            <a:avLst/>
            <a:gdLst>
              <a:gd name="connsiteX0" fmla="*/ 0 w 3688666"/>
              <a:gd name="connsiteY0" fmla="*/ 0 h 6831623"/>
              <a:gd name="connsiteX1" fmla="*/ 3688666 w 3688666"/>
              <a:gd name="connsiteY1" fmla="*/ 0 h 6831623"/>
              <a:gd name="connsiteX2" fmla="*/ 3688666 w 3688666"/>
              <a:gd name="connsiteY2" fmla="*/ 6831624 h 6831623"/>
              <a:gd name="connsiteX3" fmla="*/ 0 w 3688666"/>
              <a:gd name="connsiteY3" fmla="*/ 6831624 h 6831623"/>
            </a:gdLst>
            <a:ahLst/>
            <a:cxnLst>
              <a:cxn ang="0">
                <a:pos x="connsiteX0" y="connsiteY0"/>
              </a:cxn>
              <a:cxn ang="0">
                <a:pos x="connsiteX1" y="connsiteY1"/>
              </a:cxn>
              <a:cxn ang="0">
                <a:pos x="connsiteX2" y="connsiteY2"/>
              </a:cxn>
              <a:cxn ang="0">
                <a:pos x="connsiteX3" y="connsiteY3"/>
              </a:cxn>
            </a:cxnLst>
            <a:rect l="l" t="t" r="r" b="b"/>
            <a:pathLst>
              <a:path w="3688666" h="6831623">
                <a:moveTo>
                  <a:pt x="0" y="0"/>
                </a:moveTo>
                <a:lnTo>
                  <a:pt x="3688666" y="0"/>
                </a:lnTo>
                <a:lnTo>
                  <a:pt x="3688666" y="6831624"/>
                </a:lnTo>
                <a:lnTo>
                  <a:pt x="0" y="6831624"/>
                </a:lnTo>
                <a:close/>
              </a:path>
            </a:pathLst>
          </a:custGeom>
          <a:solidFill>
            <a:schemeClr val="accent1"/>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828C242D-95A7-8E8E-C0D5-279D3D3024FB}"/>
              </a:ext>
            </a:extLst>
          </p:cNvPr>
          <p:cNvSpPr/>
          <p:nvPr/>
        </p:nvSpPr>
        <p:spPr>
          <a:xfrm>
            <a:off x="1135054" y="646331"/>
            <a:ext cx="1413996" cy="1642937"/>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06FF2BC-57F5-7718-8985-5E7EF8E66EAB}"/>
              </a:ext>
            </a:extLst>
          </p:cNvPr>
          <p:cNvSpPr txBox="1"/>
          <p:nvPr/>
        </p:nvSpPr>
        <p:spPr>
          <a:xfrm>
            <a:off x="1965487" y="227713"/>
            <a:ext cx="9623137" cy="1200329"/>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rPr>
              <a:t>نسبت هزینه خالص مسكن به کل هزین</a:t>
            </a:r>
            <a:r>
              <a:rPr lang="fa-IR" sz="3600" b="1" dirty="0">
                <a:solidFill>
                  <a:schemeClr val="accent1">
                    <a:lumMod val="50000"/>
                  </a:schemeClr>
                </a:solidFill>
                <a:latin typeface="Montserrat" panose="00000500000000000000" pitchFamily="2" charset="0"/>
                <a:cs typeface="B Titr" panose="00000700000000000000" pitchFamily="2" charset="-78"/>
              </a:rPr>
              <a:t>ه‌</a:t>
            </a:r>
            <a:r>
              <a:rPr kumimoji="0" lang="fa-IR"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rPr>
              <a:t>های خانوار شهری برحسب استان - سال 1401</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endParaRPr>
          </a:p>
        </p:txBody>
      </p:sp>
      <p:sp>
        <p:nvSpPr>
          <p:cNvPr id="12" name="Freeform: Shape 11">
            <a:extLst>
              <a:ext uri="{FF2B5EF4-FFF2-40B4-BE49-F238E27FC236}">
                <a16:creationId xmlns:a16="http://schemas.microsoft.com/office/drawing/2014/main" id="{3C423A87-5C8C-4135-ADCD-F58CCB16E596}"/>
              </a:ext>
            </a:extLst>
          </p:cNvPr>
          <p:cNvSpPr/>
          <p:nvPr/>
        </p:nvSpPr>
        <p:spPr>
          <a:xfrm>
            <a:off x="123435" y="5014368"/>
            <a:ext cx="1413996" cy="1642937"/>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descr="Free photo young adult girl in nature smiles confidently generated by ai">
            <a:extLst>
              <a:ext uri="{FF2B5EF4-FFF2-40B4-BE49-F238E27FC236}">
                <a16:creationId xmlns:a16="http://schemas.microsoft.com/office/drawing/2014/main" id="{472B3728-D8BA-20F2-B11C-75E327392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75" r="25261" b="9612"/>
          <a:stretch>
            <a:fillRect/>
          </a:stretch>
        </p:blipFill>
        <p:spPr bwMode="auto">
          <a:xfrm>
            <a:off x="226434" y="5170081"/>
            <a:ext cx="1207998" cy="1331511"/>
          </a:xfrm>
          <a:custGeom>
            <a:avLst/>
            <a:gdLst>
              <a:gd name="connsiteX0" fmla="*/ 1334223 w 2669109"/>
              <a:gd name="connsiteY0" fmla="*/ 0 h 3082193"/>
              <a:gd name="connsiteX1" fmla="*/ 2669109 w 2669109"/>
              <a:gd name="connsiteY1" fmla="*/ 770382 h 3082193"/>
              <a:gd name="connsiteX2" fmla="*/ 2669109 w 2669109"/>
              <a:gd name="connsiteY2" fmla="*/ 2311146 h 3082193"/>
              <a:gd name="connsiteX3" fmla="*/ 1334223 w 2669109"/>
              <a:gd name="connsiteY3" fmla="*/ 3082193 h 3082193"/>
              <a:gd name="connsiteX4" fmla="*/ 0 w 2669109"/>
              <a:gd name="connsiteY4" fmla="*/ 2311146 h 3082193"/>
              <a:gd name="connsiteX5" fmla="*/ 0 w 2669109"/>
              <a:gd name="connsiteY5" fmla="*/ 770382 h 3082193"/>
              <a:gd name="connsiteX6" fmla="*/ 1334223 w 2669109"/>
              <a:gd name="connsiteY6" fmla="*/ 0 h 308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09" h="3082193">
                <a:moveTo>
                  <a:pt x="1334223" y="0"/>
                </a:moveTo>
                <a:lnTo>
                  <a:pt x="2669109" y="770382"/>
                </a:lnTo>
                <a:lnTo>
                  <a:pt x="2669109" y="2311146"/>
                </a:lnTo>
                <a:lnTo>
                  <a:pt x="1334223" y="3082193"/>
                </a:lnTo>
                <a:lnTo>
                  <a:pt x="0" y="2311146"/>
                </a:lnTo>
                <a:lnTo>
                  <a:pt x="0" y="770382"/>
                </a:lnTo>
                <a:lnTo>
                  <a:pt x="1334223" y="0"/>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96375D6-33F4-41E6-9F58-673D3260CB6C}"/>
              </a:ext>
            </a:extLst>
          </p:cNvPr>
          <p:cNvSpPr txBox="1"/>
          <p:nvPr/>
        </p:nvSpPr>
        <p:spPr>
          <a:xfrm>
            <a:off x="1965487" y="6488028"/>
            <a:ext cx="33199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 مرکز آمار ایران (1403)</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pic>
        <p:nvPicPr>
          <p:cNvPr id="15" name="Content Placeholder 4">
            <a:extLst>
              <a:ext uri="{FF2B5EF4-FFF2-40B4-BE49-F238E27FC236}">
                <a16:creationId xmlns:a16="http://schemas.microsoft.com/office/drawing/2014/main" id="{34F3B0A6-F3E2-42D6-84DC-08059E20D981}"/>
              </a:ext>
            </a:extLst>
          </p:cNvPr>
          <p:cNvPicPr>
            <a:picLocks noChangeAspect="1"/>
          </p:cNvPicPr>
          <p:nvPr/>
        </p:nvPicPr>
        <p:blipFill>
          <a:blip r:embed="rId3"/>
          <a:stretch>
            <a:fillRect/>
          </a:stretch>
        </p:blipFill>
        <p:spPr>
          <a:xfrm>
            <a:off x="3987800" y="1782365"/>
            <a:ext cx="5753099" cy="48479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Right 1">
            <a:extLst>
              <a:ext uri="{FF2B5EF4-FFF2-40B4-BE49-F238E27FC236}">
                <a16:creationId xmlns:a16="http://schemas.microsoft.com/office/drawing/2014/main" id="{517AA7BA-321F-4552-A1EA-03DD5679FDC5}"/>
              </a:ext>
            </a:extLst>
          </p:cNvPr>
          <p:cNvSpPr/>
          <p:nvPr/>
        </p:nvSpPr>
        <p:spPr>
          <a:xfrm>
            <a:off x="3987800" y="2564831"/>
            <a:ext cx="598564" cy="241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1E26C9-A053-026A-21C3-1D30C4960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334941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8B3A1F9-0D5B-52FE-ADBE-703ABF23D58F}"/>
              </a:ext>
            </a:extLst>
          </p:cNvPr>
          <p:cNvSpPr/>
          <p:nvPr/>
        </p:nvSpPr>
        <p:spPr>
          <a:xfrm>
            <a:off x="8497473" y="0"/>
            <a:ext cx="3688666" cy="6831623"/>
          </a:xfrm>
          <a:custGeom>
            <a:avLst/>
            <a:gdLst>
              <a:gd name="connsiteX0" fmla="*/ 0 w 3688666"/>
              <a:gd name="connsiteY0" fmla="*/ 0 h 6831623"/>
              <a:gd name="connsiteX1" fmla="*/ 3688666 w 3688666"/>
              <a:gd name="connsiteY1" fmla="*/ 0 h 6831623"/>
              <a:gd name="connsiteX2" fmla="*/ 3688666 w 3688666"/>
              <a:gd name="connsiteY2" fmla="*/ 6831624 h 6831623"/>
              <a:gd name="connsiteX3" fmla="*/ 0 w 3688666"/>
              <a:gd name="connsiteY3" fmla="*/ 6831624 h 6831623"/>
            </a:gdLst>
            <a:ahLst/>
            <a:cxnLst>
              <a:cxn ang="0">
                <a:pos x="connsiteX0" y="connsiteY0"/>
              </a:cxn>
              <a:cxn ang="0">
                <a:pos x="connsiteX1" y="connsiteY1"/>
              </a:cxn>
              <a:cxn ang="0">
                <a:pos x="connsiteX2" y="connsiteY2"/>
              </a:cxn>
              <a:cxn ang="0">
                <a:pos x="connsiteX3" y="connsiteY3"/>
              </a:cxn>
            </a:cxnLst>
            <a:rect l="l" t="t" r="r" b="b"/>
            <a:pathLst>
              <a:path w="3688666" h="6831623">
                <a:moveTo>
                  <a:pt x="0" y="0"/>
                </a:moveTo>
                <a:lnTo>
                  <a:pt x="3688666" y="0"/>
                </a:lnTo>
                <a:lnTo>
                  <a:pt x="3688666" y="6831624"/>
                </a:lnTo>
                <a:lnTo>
                  <a:pt x="0" y="6831624"/>
                </a:lnTo>
                <a:close/>
              </a:path>
            </a:pathLst>
          </a:custGeom>
          <a:solidFill>
            <a:schemeClr val="accent1"/>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828C242D-95A7-8E8E-C0D5-279D3D3024FB}"/>
              </a:ext>
            </a:extLst>
          </p:cNvPr>
          <p:cNvSpPr/>
          <p:nvPr/>
        </p:nvSpPr>
        <p:spPr>
          <a:xfrm>
            <a:off x="7162654" y="860612"/>
            <a:ext cx="2395293" cy="2443954"/>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38E717E1-62B5-B69C-5B6A-43F5035CBCBE}"/>
              </a:ext>
            </a:extLst>
          </p:cNvPr>
          <p:cNvSpPr/>
          <p:nvPr/>
        </p:nvSpPr>
        <p:spPr>
          <a:xfrm>
            <a:off x="7378674" y="1055519"/>
            <a:ext cx="1948206" cy="2054140"/>
          </a:xfrm>
          <a:custGeom>
            <a:avLst/>
            <a:gdLst>
              <a:gd name="connsiteX0" fmla="*/ 1177583 w 2355752"/>
              <a:gd name="connsiteY0" fmla="*/ 0 h 2720340"/>
              <a:gd name="connsiteX1" fmla="*/ 0 w 2355752"/>
              <a:gd name="connsiteY1" fmla="*/ 679938 h 2720340"/>
              <a:gd name="connsiteX2" fmla="*/ 0 w 2355752"/>
              <a:gd name="connsiteY2" fmla="*/ 2039815 h 2720340"/>
              <a:gd name="connsiteX3" fmla="*/ 1177583 w 2355752"/>
              <a:gd name="connsiteY3" fmla="*/ 2720340 h 2720340"/>
              <a:gd name="connsiteX4" fmla="*/ 2355752 w 2355752"/>
              <a:gd name="connsiteY4" fmla="*/ 2039815 h 2720340"/>
              <a:gd name="connsiteX5" fmla="*/ 2355752 w 2355752"/>
              <a:gd name="connsiteY5" fmla="*/ 679938 h 2720340"/>
              <a:gd name="connsiteX6" fmla="*/ 1177583 w 2355752"/>
              <a:gd name="connsiteY6" fmla="*/ 0 h 272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5752" h="2720340">
                <a:moveTo>
                  <a:pt x="1177583" y="0"/>
                </a:moveTo>
                <a:lnTo>
                  <a:pt x="0" y="679938"/>
                </a:lnTo>
                <a:lnTo>
                  <a:pt x="0" y="2039815"/>
                </a:lnTo>
                <a:lnTo>
                  <a:pt x="1177583" y="2720340"/>
                </a:lnTo>
                <a:lnTo>
                  <a:pt x="2355752" y="2039815"/>
                </a:lnTo>
                <a:lnTo>
                  <a:pt x="2355752" y="679938"/>
                </a:lnTo>
                <a:lnTo>
                  <a:pt x="1177583" y="0"/>
                </a:lnTo>
                <a:close/>
              </a:path>
            </a:pathLst>
          </a:custGeom>
          <a:solidFill>
            <a:schemeClr val="bg1"/>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F7D2280B-AFC3-718E-AA29-5E16E9608AC6}"/>
              </a:ext>
            </a:extLst>
          </p:cNvPr>
          <p:cNvSpPr/>
          <p:nvPr/>
        </p:nvSpPr>
        <p:spPr>
          <a:xfrm>
            <a:off x="7162654" y="4051730"/>
            <a:ext cx="2605290" cy="2583898"/>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F02497A-1241-86AC-D2D9-3F981CEBBC63}"/>
              </a:ext>
            </a:extLst>
          </p:cNvPr>
          <p:cNvSpPr/>
          <p:nvPr/>
        </p:nvSpPr>
        <p:spPr>
          <a:xfrm>
            <a:off x="7301904" y="4165178"/>
            <a:ext cx="2379977" cy="2328845"/>
          </a:xfrm>
          <a:custGeom>
            <a:avLst/>
            <a:gdLst>
              <a:gd name="connsiteX0" fmla="*/ 1177583 w 2355752"/>
              <a:gd name="connsiteY0" fmla="*/ 0 h 2720340"/>
              <a:gd name="connsiteX1" fmla="*/ 0 w 2355752"/>
              <a:gd name="connsiteY1" fmla="*/ 679938 h 2720340"/>
              <a:gd name="connsiteX2" fmla="*/ 0 w 2355752"/>
              <a:gd name="connsiteY2" fmla="*/ 2039815 h 2720340"/>
              <a:gd name="connsiteX3" fmla="*/ 1177583 w 2355752"/>
              <a:gd name="connsiteY3" fmla="*/ 2720340 h 2720340"/>
              <a:gd name="connsiteX4" fmla="*/ 2355752 w 2355752"/>
              <a:gd name="connsiteY4" fmla="*/ 2039815 h 2720340"/>
              <a:gd name="connsiteX5" fmla="*/ 2355752 w 2355752"/>
              <a:gd name="connsiteY5" fmla="*/ 679938 h 2720340"/>
              <a:gd name="connsiteX6" fmla="*/ 1177583 w 2355752"/>
              <a:gd name="connsiteY6" fmla="*/ 0 h 272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5752" h="2720340">
                <a:moveTo>
                  <a:pt x="1177583" y="0"/>
                </a:moveTo>
                <a:lnTo>
                  <a:pt x="0" y="679938"/>
                </a:lnTo>
                <a:lnTo>
                  <a:pt x="0" y="2039815"/>
                </a:lnTo>
                <a:lnTo>
                  <a:pt x="1177583" y="2720340"/>
                </a:lnTo>
                <a:lnTo>
                  <a:pt x="2355752" y="2039815"/>
                </a:lnTo>
                <a:lnTo>
                  <a:pt x="2355752" y="679938"/>
                </a:lnTo>
                <a:lnTo>
                  <a:pt x="1177583" y="0"/>
                </a:lnTo>
                <a:close/>
              </a:path>
            </a:pathLst>
          </a:custGeom>
          <a:gradFill>
            <a:gsLst>
              <a:gs pos="0">
                <a:srgbClr val="FFFFFF"/>
              </a:gs>
              <a:gs pos="50000">
                <a:srgbClr val="E5E5E5"/>
              </a:gs>
              <a:gs pos="100000">
                <a:srgbClr val="CCCCCC"/>
              </a:gs>
            </a:gsLst>
            <a:lin ang="5400000" scaled="1"/>
          </a:gra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descr="Free photo young adult girl in nature smiles confidently generated by ai">
            <a:extLst>
              <a:ext uri="{FF2B5EF4-FFF2-40B4-BE49-F238E27FC236}">
                <a16:creationId xmlns:a16="http://schemas.microsoft.com/office/drawing/2014/main" id="{472B3728-D8BA-20F2-B11C-75E327392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75" r="25261" b="9612"/>
          <a:stretch>
            <a:fillRect/>
          </a:stretch>
        </p:blipFill>
        <p:spPr bwMode="auto">
          <a:xfrm>
            <a:off x="7522437" y="4254895"/>
            <a:ext cx="1885724" cy="2177568"/>
          </a:xfrm>
          <a:custGeom>
            <a:avLst/>
            <a:gdLst>
              <a:gd name="connsiteX0" fmla="*/ 1334223 w 2669109"/>
              <a:gd name="connsiteY0" fmla="*/ 0 h 3082193"/>
              <a:gd name="connsiteX1" fmla="*/ 2669109 w 2669109"/>
              <a:gd name="connsiteY1" fmla="*/ 770382 h 3082193"/>
              <a:gd name="connsiteX2" fmla="*/ 2669109 w 2669109"/>
              <a:gd name="connsiteY2" fmla="*/ 2311146 h 3082193"/>
              <a:gd name="connsiteX3" fmla="*/ 1334223 w 2669109"/>
              <a:gd name="connsiteY3" fmla="*/ 3082193 h 3082193"/>
              <a:gd name="connsiteX4" fmla="*/ 0 w 2669109"/>
              <a:gd name="connsiteY4" fmla="*/ 2311146 h 3082193"/>
              <a:gd name="connsiteX5" fmla="*/ 0 w 2669109"/>
              <a:gd name="connsiteY5" fmla="*/ 770382 h 3082193"/>
              <a:gd name="connsiteX6" fmla="*/ 1334223 w 2669109"/>
              <a:gd name="connsiteY6" fmla="*/ 0 h 308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09" h="3082193">
                <a:moveTo>
                  <a:pt x="1334223" y="0"/>
                </a:moveTo>
                <a:lnTo>
                  <a:pt x="2669109" y="770382"/>
                </a:lnTo>
                <a:lnTo>
                  <a:pt x="2669109" y="2311146"/>
                </a:lnTo>
                <a:lnTo>
                  <a:pt x="1334223" y="3082193"/>
                </a:lnTo>
                <a:lnTo>
                  <a:pt x="0" y="2311146"/>
                </a:lnTo>
                <a:lnTo>
                  <a:pt x="0" y="770382"/>
                </a:lnTo>
                <a:lnTo>
                  <a:pt x="1334223" y="0"/>
                </a:lnTo>
                <a:close/>
              </a:path>
            </a:pathLst>
          </a:cu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06FF2BC-57F5-7718-8985-5E7EF8E66EAB}"/>
              </a:ext>
            </a:extLst>
          </p:cNvPr>
          <p:cNvSpPr txBox="1"/>
          <p:nvPr/>
        </p:nvSpPr>
        <p:spPr>
          <a:xfrm>
            <a:off x="956586" y="355226"/>
            <a:ext cx="6098058"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IQ"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خط فقر مطلق سرانه (هزار تومان)</a:t>
            </a:r>
          </a:p>
        </p:txBody>
      </p:sp>
      <p:pic>
        <p:nvPicPr>
          <p:cNvPr id="12" name="Picture 11">
            <a:extLst>
              <a:ext uri="{FF2B5EF4-FFF2-40B4-BE49-F238E27FC236}">
                <a16:creationId xmlns:a16="http://schemas.microsoft.com/office/drawing/2014/main" id="{FC444415-EFBD-45DA-A291-89881A922B89}"/>
              </a:ext>
            </a:extLst>
          </p:cNvPr>
          <p:cNvPicPr>
            <a:picLocks noChangeAspect="1"/>
          </p:cNvPicPr>
          <p:nvPr/>
        </p:nvPicPr>
        <p:blipFill>
          <a:blip r:embed="rId3"/>
          <a:stretch>
            <a:fillRect/>
          </a:stretch>
        </p:blipFill>
        <p:spPr>
          <a:xfrm>
            <a:off x="76270" y="1599342"/>
            <a:ext cx="6334720" cy="3082194"/>
          </a:xfrm>
          <a:prstGeom prst="rect">
            <a:avLst/>
          </a:prstGeom>
        </p:spPr>
      </p:pic>
      <p:sp>
        <p:nvSpPr>
          <p:cNvPr id="13" name="TextBox 12">
            <a:extLst>
              <a:ext uri="{FF2B5EF4-FFF2-40B4-BE49-F238E27FC236}">
                <a16:creationId xmlns:a16="http://schemas.microsoft.com/office/drawing/2014/main" id="{74E6BE7D-7723-4E3A-9B2C-AE8149D13337}"/>
              </a:ext>
            </a:extLst>
          </p:cNvPr>
          <p:cNvSpPr txBox="1"/>
          <p:nvPr/>
        </p:nvSpPr>
        <p:spPr>
          <a:xfrm>
            <a:off x="0" y="6494023"/>
            <a:ext cx="323469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B Mitra" panose="00000400000000000000" pitchFamily="2" charset="-78"/>
              </a:rPr>
              <a:t>منبع:مرکز پژوهش‌های مجلس (1402)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a-IR" sz="1600" b="0" i="0" u="none" strike="noStrike" kern="0" cap="none" spc="0" normalizeH="0" baseline="0" noProof="0" dirty="0">
              <a:ln>
                <a:noFill/>
              </a:ln>
              <a:solidFill>
                <a:prstClr val="black"/>
              </a:solidFill>
              <a:effectLst/>
              <a:uLnTx/>
              <a:uFillTx/>
              <a:latin typeface="Calibri" panose="020F0502020204030204"/>
              <a:cs typeface="B Mitra" panose="000004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a-IR" sz="1600" b="0" i="0" u="none" strike="noStrike" kern="0" cap="none" spc="0" normalizeH="0" baseline="0" noProof="0" dirty="0">
              <a:ln>
                <a:noFill/>
              </a:ln>
              <a:solidFill>
                <a:prstClr val="black"/>
              </a:solidFill>
              <a:effectLst/>
              <a:uLnTx/>
              <a:uFillTx/>
              <a:latin typeface="Calibri" panose="020F0502020204030204"/>
              <a:cs typeface="B Mitra" panose="000004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B Mitra" panose="00000400000000000000" pitchFamily="2" charset="-78"/>
              </a:rPr>
              <a:t> </a:t>
            </a:r>
            <a:endParaRPr kumimoji="0" lang="en-US" sz="1600" b="0" i="0" u="none" strike="noStrike" kern="0" cap="none" spc="0" normalizeH="0" baseline="0" noProof="0" dirty="0">
              <a:ln>
                <a:noFill/>
              </a:ln>
              <a:solidFill>
                <a:prstClr val="black"/>
              </a:solidFill>
              <a:effectLst/>
              <a:uLnTx/>
              <a:uFillTx/>
              <a:latin typeface="Calibri" panose="020F0502020204030204"/>
              <a:cs typeface="B Mitra" panose="00000400000000000000" pitchFamily="2" charset="-78"/>
            </a:endParaRPr>
          </a:p>
        </p:txBody>
      </p:sp>
      <p:sp>
        <p:nvSpPr>
          <p:cNvPr id="16" name="TextBox 15">
            <a:extLst>
              <a:ext uri="{FF2B5EF4-FFF2-40B4-BE49-F238E27FC236}">
                <a16:creationId xmlns:a16="http://schemas.microsoft.com/office/drawing/2014/main" id="{620001C8-C3A9-4C97-B457-182431E5B676}"/>
              </a:ext>
            </a:extLst>
          </p:cNvPr>
          <p:cNvSpPr txBox="1"/>
          <p:nvPr/>
        </p:nvSpPr>
        <p:spPr>
          <a:xfrm>
            <a:off x="596215" y="5254011"/>
            <a:ext cx="6115050" cy="923330"/>
          </a:xfrm>
          <a:prstGeom prst="rect">
            <a:avLst/>
          </a:prstGeom>
          <a:noFill/>
        </p:spPr>
        <p:txBody>
          <a:bodyPr wrap="square">
            <a:spAutoFit/>
          </a:bodyPr>
          <a:lstStyle/>
          <a:p>
            <a:pPr algn="just" rtl="1"/>
            <a:r>
              <a:rPr lang="ar-IQ" i="0" u="none" strike="noStrike" baseline="0" dirty="0">
                <a:latin typeface="BNazaninBold"/>
                <a:cs typeface="B Mitra" panose="00000400000000000000" pitchFamily="2" charset="-78"/>
              </a:rPr>
              <a:t>در سال 1400،روش</a:t>
            </a:r>
            <a:r>
              <a:rPr lang="en-US" i="0" u="none" strike="noStrike" baseline="0" dirty="0">
                <a:latin typeface="BNazaninBold"/>
                <a:cs typeface="B Mitra" panose="00000400000000000000" pitchFamily="2" charset="-78"/>
              </a:rPr>
              <a:t>)</a:t>
            </a:r>
            <a:r>
              <a:rPr lang="ar-IQ" i="0" u="none" strike="noStrike" baseline="0" dirty="0">
                <a:latin typeface="BNazaninBold"/>
                <a:cs typeface="B Mitra" panose="00000400000000000000" pitchFamily="2" charset="-78"/>
              </a:rPr>
              <a:t>هزینــه حداقل</a:t>
            </a:r>
            <a:r>
              <a:rPr lang="en-US" i="0" u="none" strike="noStrike" baseline="0" dirty="0">
                <a:latin typeface="BNazaninBold"/>
                <a:cs typeface="B Mitra" panose="00000400000000000000" pitchFamily="2" charset="-78"/>
              </a:rPr>
              <a:t> </a:t>
            </a:r>
            <a:r>
              <a:rPr lang="ar-IQ" i="0" u="none" strike="noStrike" baseline="0" dirty="0">
                <a:latin typeface="BNazaninBold"/>
                <a:cs typeface="B Mitra" panose="00000400000000000000" pitchFamily="2" charset="-78"/>
              </a:rPr>
              <a:t>نیازهای</a:t>
            </a:r>
            <a:r>
              <a:rPr lang="en-US" i="0" u="none" strike="noStrike" baseline="0" dirty="0">
                <a:latin typeface="BNazaninBold"/>
                <a:cs typeface="B Mitra" panose="00000400000000000000" pitchFamily="2" charset="-78"/>
              </a:rPr>
              <a:t> </a:t>
            </a:r>
            <a:r>
              <a:rPr lang="fa-IR" i="0" u="none" strike="noStrike" baseline="0" dirty="0">
                <a:latin typeface="BNazaninBold"/>
                <a:cs typeface="B Mitra" panose="00000400000000000000" pitchFamily="2" charset="-78"/>
              </a:rPr>
              <a:t>ا</a:t>
            </a:r>
            <a:r>
              <a:rPr lang="ar-IQ" i="0" u="none" strike="noStrike" baseline="0" dirty="0">
                <a:latin typeface="BNazaninBold"/>
                <a:cs typeface="B Mitra" panose="00000400000000000000" pitchFamily="2" charset="-78"/>
              </a:rPr>
              <a:t>ساسی</a:t>
            </a:r>
            <a:r>
              <a:rPr lang="en-US" i="0" u="none" strike="noStrike" baseline="0" dirty="0">
                <a:latin typeface="BNazaninBold"/>
                <a:cs typeface="B Mitra" panose="00000400000000000000" pitchFamily="2" charset="-78"/>
              </a:rPr>
              <a:t> </a:t>
            </a:r>
            <a:r>
              <a:rPr lang="ar-IQ" i="0" u="none" strike="noStrike" baseline="0" dirty="0">
                <a:latin typeface="BNazaninBold"/>
                <a:cs typeface="B Mitra" panose="00000400000000000000" pitchFamily="2" charset="-78"/>
              </a:rPr>
              <a:t>تکراری</a:t>
            </a:r>
            <a:r>
              <a:rPr lang="en-US" dirty="0">
                <a:latin typeface="BNazaninBold"/>
                <a:cs typeface="B Mitra" panose="00000400000000000000" pitchFamily="2" charset="-78"/>
              </a:rPr>
              <a:t>(</a:t>
            </a:r>
            <a:r>
              <a:rPr lang="ar-IQ" i="0" u="none" strike="noStrike" baseline="0" dirty="0">
                <a:latin typeface="BNazaninBold"/>
                <a:cs typeface="B Mitra" panose="00000400000000000000" pitchFamily="2" charset="-78"/>
              </a:rPr>
              <a:t> اســتک خط فقر سرانه</a:t>
            </a:r>
            <a:r>
              <a:rPr lang="fa-IR" i="0" u="none" strike="noStrike" baseline="0" dirty="0">
                <a:latin typeface="BNazaninBold"/>
                <a:cs typeface="B Mitra" panose="00000400000000000000" pitchFamily="2" charset="-78"/>
              </a:rPr>
              <a:t> </a:t>
            </a:r>
            <a:r>
              <a:rPr lang="ar-IQ" i="0" u="none" strike="noStrike" baseline="0" dirty="0">
                <a:latin typeface="BNazaninBold"/>
                <a:cs typeface="B Mitra" panose="00000400000000000000" pitchFamily="2" charset="-78"/>
              </a:rPr>
              <a:t>متوسط کشوری با رشد حدود 50 درصدی نسبت به سال 1399 ،</a:t>
            </a:r>
            <a:r>
              <a:rPr lang="fa-IR" i="0" u="none" strike="noStrike" baseline="0" dirty="0">
                <a:latin typeface="BNazaninBold"/>
                <a:cs typeface="B Mitra" panose="00000400000000000000" pitchFamily="2" charset="-78"/>
              </a:rPr>
              <a:t> </a:t>
            </a:r>
            <a:r>
              <a:rPr lang="ar-IQ" i="0" u="none" strike="noStrike" baseline="0" dirty="0">
                <a:latin typeface="BNazaninBold"/>
                <a:cs typeface="B Mitra" panose="00000400000000000000" pitchFamily="2" charset="-78"/>
              </a:rPr>
              <a:t>به میزان حدود یک میلیون و هفتصد هزار تومان رسیده است</a:t>
            </a:r>
            <a:r>
              <a:rPr lang="fa-IR" i="0" u="none" strike="noStrike" baseline="0" dirty="0">
                <a:latin typeface="BNazaninBold"/>
                <a:cs typeface="B Mitra" panose="00000400000000000000" pitchFamily="2" charset="-78"/>
              </a:rPr>
              <a:t>.</a:t>
            </a:r>
            <a:endParaRPr lang="en-US" sz="2800" dirty="0">
              <a:cs typeface="B Mitra" panose="00000400000000000000" pitchFamily="2" charset="-78"/>
            </a:endParaRPr>
          </a:p>
        </p:txBody>
      </p:sp>
      <p:graphicFrame>
        <p:nvGraphicFramePr>
          <p:cNvPr id="3" name="Table 2">
            <a:extLst>
              <a:ext uri="{FF2B5EF4-FFF2-40B4-BE49-F238E27FC236}">
                <a16:creationId xmlns:a16="http://schemas.microsoft.com/office/drawing/2014/main" id="{B5658963-6B7B-AF3E-1B51-80FD9A116E80}"/>
              </a:ext>
            </a:extLst>
          </p:cNvPr>
          <p:cNvGraphicFramePr>
            <a:graphicFrameLocks noGrp="1"/>
          </p:cNvGraphicFramePr>
          <p:nvPr>
            <p:extLst>
              <p:ext uri="{D42A27DB-BD31-4B8C-83A1-F6EECF244321}">
                <p14:modId xmlns:p14="http://schemas.microsoft.com/office/powerpoint/2010/main" val="1115985122"/>
              </p:ext>
            </p:extLst>
          </p:nvPr>
        </p:nvGraphicFramePr>
        <p:xfrm>
          <a:off x="6497053" y="2221504"/>
          <a:ext cx="5017168" cy="1837871"/>
        </p:xfrm>
        <a:graphic>
          <a:graphicData uri="http://schemas.openxmlformats.org/drawingml/2006/table">
            <a:tbl>
              <a:tblPr firstRow="1" bandRow="1">
                <a:tableStyleId>{5C22544A-7EE6-4342-B048-85BDC9FD1C3A}</a:tableStyleId>
              </a:tblPr>
              <a:tblGrid>
                <a:gridCol w="2508584">
                  <a:extLst>
                    <a:ext uri="{9D8B030D-6E8A-4147-A177-3AD203B41FA5}">
                      <a16:colId xmlns:a16="http://schemas.microsoft.com/office/drawing/2014/main" val="1233569100"/>
                    </a:ext>
                  </a:extLst>
                </a:gridCol>
                <a:gridCol w="2508584">
                  <a:extLst>
                    <a:ext uri="{9D8B030D-6E8A-4147-A177-3AD203B41FA5}">
                      <a16:colId xmlns:a16="http://schemas.microsoft.com/office/drawing/2014/main" val="1566226910"/>
                    </a:ext>
                  </a:extLst>
                </a:gridCol>
              </a:tblGrid>
              <a:tr h="633028">
                <a:tc>
                  <a:txBody>
                    <a:bodyPr/>
                    <a:lstStyle/>
                    <a:p>
                      <a:pPr algn="ctr"/>
                      <a:r>
                        <a:rPr lang="fa-IR" sz="2800" dirty="0">
                          <a:cs typeface="B Mitra" panose="00000400000000000000" pitchFamily="2" charset="-78"/>
                        </a:rPr>
                        <a:t>1401</a:t>
                      </a:r>
                      <a:endParaRPr lang="en-US" sz="2800" dirty="0">
                        <a:cs typeface="B Mitra" panose="00000400000000000000" pitchFamily="2" charset="-78"/>
                      </a:endParaRPr>
                    </a:p>
                  </a:txBody>
                  <a:tcPr/>
                </a:tc>
                <a:tc>
                  <a:txBody>
                    <a:bodyPr/>
                    <a:lstStyle/>
                    <a:p>
                      <a:pPr algn="ctr"/>
                      <a:r>
                        <a:rPr lang="fa-IR" sz="2800" dirty="0">
                          <a:cs typeface="B Mitra" panose="00000400000000000000" pitchFamily="2" charset="-78"/>
                        </a:rPr>
                        <a:t>1402</a:t>
                      </a:r>
                      <a:endParaRPr lang="en-US" sz="2800" dirty="0">
                        <a:cs typeface="B Mitra" panose="00000400000000000000" pitchFamily="2" charset="-78"/>
                      </a:endParaRPr>
                    </a:p>
                  </a:txBody>
                  <a:tcPr/>
                </a:tc>
                <a:extLst>
                  <a:ext uri="{0D108BD9-81ED-4DB2-BD59-A6C34878D82A}">
                    <a16:rowId xmlns:a16="http://schemas.microsoft.com/office/drawing/2014/main" val="2860473726"/>
                  </a:ext>
                </a:extLst>
              </a:tr>
              <a:tr h="1204843">
                <a:tc>
                  <a:txBody>
                    <a:bodyPr/>
                    <a:lstStyle/>
                    <a:p>
                      <a:pPr algn="ctr"/>
                      <a:r>
                        <a:rPr kumimoji="0" lang="fa-IR" sz="1800" b="0" i="0" u="none" strike="noStrike" kern="1200" cap="none" spc="0" normalizeH="0" baseline="0" noProof="0" dirty="0">
                          <a:ln>
                            <a:noFill/>
                          </a:ln>
                          <a:solidFill>
                            <a:srgbClr val="212529"/>
                          </a:solidFill>
                          <a:effectLst/>
                          <a:uLnTx/>
                          <a:uFillTx/>
                          <a:latin typeface="Vazir"/>
                          <a:ea typeface="+mn-ea"/>
                          <a:cs typeface="B Mitra" panose="00000400000000000000" pitchFamily="2" charset="-78"/>
                        </a:rPr>
                        <a:t>بر اساس برآورد وزارت رفاه این شاخص در سال ۱۴۰۱، ۲ میلیون و ۸۵۰ هزار تومان </a:t>
                      </a:r>
                      <a:endParaRPr lang="en-US" dirty="0">
                        <a:cs typeface="B Mitra"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212529"/>
                          </a:solidFill>
                          <a:effectLst/>
                          <a:uLnTx/>
                          <a:uFillTx/>
                          <a:latin typeface="Vazir"/>
                          <a:ea typeface="+mn-ea"/>
                          <a:cs typeface="B Mitra" panose="00000400000000000000" pitchFamily="2" charset="-78"/>
                        </a:rPr>
                        <a:t>طبق جداول حداقل هزینه خانوار شاخص در سال ۱۴۰2، 3 میلیون و 361 هزار تومان </a:t>
                      </a:r>
                      <a:endParaRPr kumimoji="0" lang="en-US" sz="1800" b="0" i="0" u="none" strike="noStrike" kern="1200" cap="none" spc="0" normalizeH="0" baseline="0" noProof="0" dirty="0">
                        <a:ln>
                          <a:noFill/>
                        </a:ln>
                        <a:solidFill>
                          <a:prstClr val="black"/>
                        </a:solidFill>
                        <a:effectLst/>
                        <a:uLnTx/>
                        <a:uFillTx/>
                        <a:latin typeface="+mn-lt"/>
                        <a:ea typeface="+mn-ea"/>
                        <a:cs typeface="B Mitra" panose="00000400000000000000" pitchFamily="2" charset="-78"/>
                      </a:endParaRPr>
                    </a:p>
                    <a:p>
                      <a:endParaRPr lang="en-US" dirty="0"/>
                    </a:p>
                  </a:txBody>
                  <a:tcPr/>
                </a:tc>
                <a:extLst>
                  <a:ext uri="{0D108BD9-81ED-4DB2-BD59-A6C34878D82A}">
                    <a16:rowId xmlns:a16="http://schemas.microsoft.com/office/drawing/2014/main" val="738882337"/>
                  </a:ext>
                </a:extLst>
              </a:tr>
            </a:tbl>
          </a:graphicData>
        </a:graphic>
      </p:graphicFrame>
    </p:spTree>
    <p:extLst>
      <p:ext uri="{BB962C8B-B14F-4D97-AF65-F5344CB8AC3E}">
        <p14:creationId xmlns:p14="http://schemas.microsoft.com/office/powerpoint/2010/main" val="44494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8B3A1F9-0D5B-52FE-ADBE-703ABF23D58F}"/>
              </a:ext>
            </a:extLst>
          </p:cNvPr>
          <p:cNvSpPr/>
          <p:nvPr/>
        </p:nvSpPr>
        <p:spPr>
          <a:xfrm>
            <a:off x="0" y="0"/>
            <a:ext cx="1327285" cy="6831623"/>
          </a:xfrm>
          <a:custGeom>
            <a:avLst/>
            <a:gdLst>
              <a:gd name="connsiteX0" fmla="*/ 0 w 3688666"/>
              <a:gd name="connsiteY0" fmla="*/ 0 h 6831623"/>
              <a:gd name="connsiteX1" fmla="*/ 3688666 w 3688666"/>
              <a:gd name="connsiteY1" fmla="*/ 0 h 6831623"/>
              <a:gd name="connsiteX2" fmla="*/ 3688666 w 3688666"/>
              <a:gd name="connsiteY2" fmla="*/ 6831624 h 6831623"/>
              <a:gd name="connsiteX3" fmla="*/ 0 w 3688666"/>
              <a:gd name="connsiteY3" fmla="*/ 6831624 h 6831623"/>
            </a:gdLst>
            <a:ahLst/>
            <a:cxnLst>
              <a:cxn ang="0">
                <a:pos x="connsiteX0" y="connsiteY0"/>
              </a:cxn>
              <a:cxn ang="0">
                <a:pos x="connsiteX1" y="connsiteY1"/>
              </a:cxn>
              <a:cxn ang="0">
                <a:pos x="connsiteX2" y="connsiteY2"/>
              </a:cxn>
              <a:cxn ang="0">
                <a:pos x="connsiteX3" y="connsiteY3"/>
              </a:cxn>
            </a:cxnLst>
            <a:rect l="l" t="t" r="r" b="b"/>
            <a:pathLst>
              <a:path w="3688666" h="6831623">
                <a:moveTo>
                  <a:pt x="0" y="0"/>
                </a:moveTo>
                <a:lnTo>
                  <a:pt x="3688666" y="0"/>
                </a:lnTo>
                <a:lnTo>
                  <a:pt x="3688666" y="6831624"/>
                </a:lnTo>
                <a:lnTo>
                  <a:pt x="0" y="6831624"/>
                </a:lnTo>
                <a:close/>
              </a:path>
            </a:pathLst>
          </a:custGeom>
          <a:solidFill>
            <a:schemeClr val="accent1"/>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828C242D-95A7-8E8E-C0D5-279D3D3024FB}"/>
              </a:ext>
            </a:extLst>
          </p:cNvPr>
          <p:cNvSpPr/>
          <p:nvPr/>
        </p:nvSpPr>
        <p:spPr>
          <a:xfrm>
            <a:off x="111156" y="1532980"/>
            <a:ext cx="2114599" cy="2409687"/>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38E717E1-62B5-B69C-5B6A-43F5035CBCBE}"/>
              </a:ext>
            </a:extLst>
          </p:cNvPr>
          <p:cNvSpPr/>
          <p:nvPr/>
        </p:nvSpPr>
        <p:spPr>
          <a:xfrm>
            <a:off x="168392" y="1748856"/>
            <a:ext cx="1848571" cy="1977936"/>
          </a:xfrm>
          <a:custGeom>
            <a:avLst/>
            <a:gdLst>
              <a:gd name="connsiteX0" fmla="*/ 1177583 w 2355752"/>
              <a:gd name="connsiteY0" fmla="*/ 0 h 2720340"/>
              <a:gd name="connsiteX1" fmla="*/ 0 w 2355752"/>
              <a:gd name="connsiteY1" fmla="*/ 679938 h 2720340"/>
              <a:gd name="connsiteX2" fmla="*/ 0 w 2355752"/>
              <a:gd name="connsiteY2" fmla="*/ 2039815 h 2720340"/>
              <a:gd name="connsiteX3" fmla="*/ 1177583 w 2355752"/>
              <a:gd name="connsiteY3" fmla="*/ 2720340 h 2720340"/>
              <a:gd name="connsiteX4" fmla="*/ 2355752 w 2355752"/>
              <a:gd name="connsiteY4" fmla="*/ 2039815 h 2720340"/>
              <a:gd name="connsiteX5" fmla="*/ 2355752 w 2355752"/>
              <a:gd name="connsiteY5" fmla="*/ 679938 h 2720340"/>
              <a:gd name="connsiteX6" fmla="*/ 1177583 w 2355752"/>
              <a:gd name="connsiteY6" fmla="*/ 0 h 272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5752" h="2720340">
                <a:moveTo>
                  <a:pt x="1177583" y="0"/>
                </a:moveTo>
                <a:lnTo>
                  <a:pt x="0" y="679938"/>
                </a:lnTo>
                <a:lnTo>
                  <a:pt x="0" y="2039815"/>
                </a:lnTo>
                <a:lnTo>
                  <a:pt x="1177583" y="2720340"/>
                </a:lnTo>
                <a:lnTo>
                  <a:pt x="2355752" y="2039815"/>
                </a:lnTo>
                <a:lnTo>
                  <a:pt x="2355752" y="679938"/>
                </a:lnTo>
                <a:lnTo>
                  <a:pt x="1177583" y="0"/>
                </a:lnTo>
                <a:close/>
              </a:path>
            </a:pathLst>
          </a:custGeom>
          <a:solidFill>
            <a:schemeClr val="bg1"/>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F02497A-1241-86AC-D2D9-3F981CEBBC63}"/>
              </a:ext>
            </a:extLst>
          </p:cNvPr>
          <p:cNvSpPr/>
          <p:nvPr/>
        </p:nvSpPr>
        <p:spPr>
          <a:xfrm>
            <a:off x="111150" y="4597865"/>
            <a:ext cx="2114605" cy="2338041"/>
          </a:xfrm>
          <a:custGeom>
            <a:avLst/>
            <a:gdLst>
              <a:gd name="connsiteX0" fmla="*/ 1177583 w 2355752"/>
              <a:gd name="connsiteY0" fmla="*/ 0 h 2720340"/>
              <a:gd name="connsiteX1" fmla="*/ 0 w 2355752"/>
              <a:gd name="connsiteY1" fmla="*/ 679938 h 2720340"/>
              <a:gd name="connsiteX2" fmla="*/ 0 w 2355752"/>
              <a:gd name="connsiteY2" fmla="*/ 2039815 h 2720340"/>
              <a:gd name="connsiteX3" fmla="*/ 1177583 w 2355752"/>
              <a:gd name="connsiteY3" fmla="*/ 2720340 h 2720340"/>
              <a:gd name="connsiteX4" fmla="*/ 2355752 w 2355752"/>
              <a:gd name="connsiteY4" fmla="*/ 2039815 h 2720340"/>
              <a:gd name="connsiteX5" fmla="*/ 2355752 w 2355752"/>
              <a:gd name="connsiteY5" fmla="*/ 679938 h 2720340"/>
              <a:gd name="connsiteX6" fmla="*/ 1177583 w 2355752"/>
              <a:gd name="connsiteY6" fmla="*/ 0 h 272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5752" h="2720340">
                <a:moveTo>
                  <a:pt x="1177583" y="0"/>
                </a:moveTo>
                <a:lnTo>
                  <a:pt x="0" y="679938"/>
                </a:lnTo>
                <a:lnTo>
                  <a:pt x="0" y="2039815"/>
                </a:lnTo>
                <a:lnTo>
                  <a:pt x="1177583" y="2720340"/>
                </a:lnTo>
                <a:lnTo>
                  <a:pt x="2355752" y="2039815"/>
                </a:lnTo>
                <a:lnTo>
                  <a:pt x="2355752" y="679938"/>
                </a:lnTo>
                <a:lnTo>
                  <a:pt x="1177583" y="0"/>
                </a:lnTo>
                <a:close/>
              </a:path>
            </a:pathLst>
          </a:custGeom>
          <a:gradFill>
            <a:gsLst>
              <a:gs pos="0">
                <a:srgbClr val="FFFFFF"/>
              </a:gs>
              <a:gs pos="50000">
                <a:srgbClr val="E5E5E5"/>
              </a:gs>
              <a:gs pos="100000">
                <a:srgbClr val="CCCCCC"/>
              </a:gs>
            </a:gsLst>
            <a:lin ang="5400000" scaled="1"/>
          </a:gra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descr="Free photo young adult girl in nature smiles confidently generated by ai">
            <a:extLst>
              <a:ext uri="{FF2B5EF4-FFF2-40B4-BE49-F238E27FC236}">
                <a16:creationId xmlns:a16="http://schemas.microsoft.com/office/drawing/2014/main" id="{472B3728-D8BA-20F2-B11C-75E327392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75" r="25261" b="9612"/>
          <a:stretch>
            <a:fillRect/>
          </a:stretch>
        </p:blipFill>
        <p:spPr bwMode="auto">
          <a:xfrm>
            <a:off x="223575" y="4675772"/>
            <a:ext cx="1889760" cy="2182228"/>
          </a:xfrm>
          <a:custGeom>
            <a:avLst/>
            <a:gdLst>
              <a:gd name="connsiteX0" fmla="*/ 1334223 w 2669109"/>
              <a:gd name="connsiteY0" fmla="*/ 0 h 3082193"/>
              <a:gd name="connsiteX1" fmla="*/ 2669109 w 2669109"/>
              <a:gd name="connsiteY1" fmla="*/ 770382 h 3082193"/>
              <a:gd name="connsiteX2" fmla="*/ 2669109 w 2669109"/>
              <a:gd name="connsiteY2" fmla="*/ 2311146 h 3082193"/>
              <a:gd name="connsiteX3" fmla="*/ 1334223 w 2669109"/>
              <a:gd name="connsiteY3" fmla="*/ 3082193 h 3082193"/>
              <a:gd name="connsiteX4" fmla="*/ 0 w 2669109"/>
              <a:gd name="connsiteY4" fmla="*/ 2311146 h 3082193"/>
              <a:gd name="connsiteX5" fmla="*/ 0 w 2669109"/>
              <a:gd name="connsiteY5" fmla="*/ 770382 h 3082193"/>
              <a:gd name="connsiteX6" fmla="*/ 1334223 w 2669109"/>
              <a:gd name="connsiteY6" fmla="*/ 0 h 308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09" h="3082193">
                <a:moveTo>
                  <a:pt x="1334223" y="0"/>
                </a:moveTo>
                <a:lnTo>
                  <a:pt x="2669109" y="770382"/>
                </a:lnTo>
                <a:lnTo>
                  <a:pt x="2669109" y="2311146"/>
                </a:lnTo>
                <a:lnTo>
                  <a:pt x="1334223" y="3082193"/>
                </a:lnTo>
                <a:lnTo>
                  <a:pt x="0" y="2311146"/>
                </a:lnTo>
                <a:lnTo>
                  <a:pt x="0" y="770382"/>
                </a:lnTo>
                <a:lnTo>
                  <a:pt x="1334223" y="0"/>
                </a:lnTo>
                <a:close/>
              </a:path>
            </a:pathLst>
          </a:cu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06FF2BC-57F5-7718-8985-5E7EF8E66EAB}"/>
              </a:ext>
            </a:extLst>
          </p:cNvPr>
          <p:cNvSpPr txBox="1"/>
          <p:nvPr/>
        </p:nvSpPr>
        <p:spPr>
          <a:xfrm>
            <a:off x="1492083" y="267208"/>
            <a:ext cx="10420143" cy="646331"/>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rPr>
              <a:t>روند نرخ فقر (نسبت جمعیت زیر خط فقر به کل جمعیت- درصد)</a:t>
            </a:r>
          </a:p>
        </p:txBody>
      </p:sp>
      <p:sp>
        <p:nvSpPr>
          <p:cNvPr id="13" name="TextBox 12">
            <a:extLst>
              <a:ext uri="{FF2B5EF4-FFF2-40B4-BE49-F238E27FC236}">
                <a16:creationId xmlns:a16="http://schemas.microsoft.com/office/drawing/2014/main" id="{74E6BE7D-7723-4E3A-9B2C-AE8149D13337}"/>
              </a:ext>
            </a:extLst>
          </p:cNvPr>
          <p:cNvSpPr txBox="1"/>
          <p:nvPr/>
        </p:nvSpPr>
        <p:spPr>
          <a:xfrm>
            <a:off x="3393297" y="6493209"/>
            <a:ext cx="323469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منبع:مرکز پژوهش‌های مجلس (1402)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 </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pic>
        <p:nvPicPr>
          <p:cNvPr id="14" name="Picture 13">
            <a:extLst>
              <a:ext uri="{FF2B5EF4-FFF2-40B4-BE49-F238E27FC236}">
                <a16:creationId xmlns:a16="http://schemas.microsoft.com/office/drawing/2014/main" id="{C466578B-5E6C-4872-8A06-7832DD8B66C5}"/>
              </a:ext>
            </a:extLst>
          </p:cNvPr>
          <p:cNvPicPr>
            <a:picLocks noChangeAspect="1"/>
          </p:cNvPicPr>
          <p:nvPr/>
        </p:nvPicPr>
        <p:blipFill>
          <a:blip r:embed="rId3"/>
          <a:stretch>
            <a:fillRect/>
          </a:stretch>
        </p:blipFill>
        <p:spPr>
          <a:xfrm>
            <a:off x="2947905" y="1304550"/>
            <a:ext cx="7037118" cy="3293315"/>
          </a:xfrm>
          <a:prstGeom prst="rect">
            <a:avLst/>
          </a:prstGeom>
        </p:spPr>
      </p:pic>
      <p:sp>
        <p:nvSpPr>
          <p:cNvPr id="16" name="TextBox 15">
            <a:extLst>
              <a:ext uri="{FF2B5EF4-FFF2-40B4-BE49-F238E27FC236}">
                <a16:creationId xmlns:a16="http://schemas.microsoft.com/office/drawing/2014/main" id="{CB7368A9-CD20-47FA-88E1-649C302D155E}"/>
              </a:ext>
            </a:extLst>
          </p:cNvPr>
          <p:cNvSpPr txBox="1"/>
          <p:nvPr/>
        </p:nvSpPr>
        <p:spPr>
          <a:xfrm>
            <a:off x="2442411" y="4874281"/>
            <a:ext cx="8815805" cy="923330"/>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IQ" b="0" i="0" u="none" strike="noStrike" kern="1200" cap="none" spc="0" normalizeH="0" baseline="0" noProof="0" dirty="0">
                <a:ln>
                  <a:noFill/>
                </a:ln>
                <a:solidFill>
                  <a:prstClr val="black"/>
                </a:solidFill>
                <a:effectLst/>
                <a:uLnTx/>
                <a:uFillTx/>
                <a:latin typeface="BNazanin"/>
                <a:cs typeface="B Mitra" panose="00000400000000000000" pitchFamily="2" charset="-78"/>
              </a:rPr>
              <a:t>نرخ فقر، درصدی از جمعیت را نشان می دهد</a:t>
            </a:r>
            <a:r>
              <a:rPr kumimoji="0" lang="fa-IR" b="0" i="0" u="none" strike="noStrike" kern="1200" cap="none" spc="0" normalizeH="0" baseline="0" noProof="0" dirty="0">
                <a:ln>
                  <a:noFill/>
                </a:ln>
                <a:solidFill>
                  <a:prstClr val="black"/>
                </a:solidFill>
                <a:effectLst/>
                <a:uLnTx/>
                <a:uFillTx/>
                <a:latin typeface="BNazanin"/>
                <a:cs typeface="B Mitra" panose="00000400000000000000" pitchFamily="2" charset="-78"/>
              </a:rPr>
              <a:t> </a:t>
            </a:r>
            <a:r>
              <a:rPr kumimoji="0" lang="ar-IQ" b="0" i="0" u="none" strike="noStrike" kern="1200" cap="none" spc="0" normalizeH="0" baseline="0" noProof="0" dirty="0">
                <a:ln>
                  <a:noFill/>
                </a:ln>
                <a:solidFill>
                  <a:prstClr val="black"/>
                </a:solidFill>
                <a:effectLst/>
                <a:uLnTx/>
                <a:uFillTx/>
                <a:latin typeface="BNazanin"/>
                <a:cs typeface="B Mitra" panose="00000400000000000000" pitchFamily="2" charset="-78"/>
              </a:rPr>
              <a:t>که زیر خط فقر مطلق زندگی می</a:t>
            </a:r>
            <a:r>
              <a:rPr kumimoji="0" lang="fa-IR" b="0" i="0" u="none" strike="noStrike" kern="1200" cap="none" spc="0" normalizeH="0" baseline="0" noProof="0" dirty="0">
                <a:ln>
                  <a:noFill/>
                </a:ln>
                <a:solidFill>
                  <a:prstClr val="black"/>
                </a:solidFill>
                <a:effectLst/>
                <a:uLnTx/>
                <a:uFillTx/>
                <a:latin typeface="BNazanin"/>
                <a:cs typeface="B Mitra" panose="00000400000000000000" pitchFamily="2" charset="-78"/>
              </a:rPr>
              <a:t> </a:t>
            </a:r>
            <a:r>
              <a:rPr kumimoji="0" lang="ar-IQ" b="0" i="0" u="none" strike="noStrike" kern="1200" cap="none" spc="0" normalizeH="0" baseline="0" noProof="0" dirty="0">
                <a:ln>
                  <a:noFill/>
                </a:ln>
                <a:solidFill>
                  <a:prstClr val="black"/>
                </a:solidFill>
                <a:effectLst/>
                <a:uLnTx/>
                <a:uFillTx/>
                <a:latin typeface="BNazanin"/>
                <a:cs typeface="B Mitra" panose="00000400000000000000" pitchFamily="2" charset="-78"/>
              </a:rPr>
              <a:t>کنند و یا به</a:t>
            </a:r>
            <a:r>
              <a:rPr kumimoji="0" lang="fa-IR" b="0" i="0" u="none" strike="noStrike" kern="1200" cap="none" spc="0" normalizeH="0" baseline="0" noProof="0" dirty="0">
                <a:ln>
                  <a:noFill/>
                </a:ln>
                <a:solidFill>
                  <a:prstClr val="black"/>
                </a:solidFill>
                <a:effectLst/>
                <a:uLnTx/>
                <a:uFillTx/>
                <a:latin typeface="BNazanin"/>
                <a:cs typeface="B Mitra" panose="00000400000000000000" pitchFamily="2" charset="-78"/>
              </a:rPr>
              <a:t> </a:t>
            </a:r>
            <a:r>
              <a:rPr kumimoji="0" lang="ar-IQ" b="0" i="0" u="none" strike="noStrike" kern="1200" cap="none" spc="0" normalizeH="0" baseline="0" noProof="0" dirty="0">
                <a:ln>
                  <a:noFill/>
                </a:ln>
                <a:solidFill>
                  <a:prstClr val="black"/>
                </a:solidFill>
                <a:effectLst/>
                <a:uLnTx/>
                <a:uFillTx/>
                <a:latin typeface="BNazanin"/>
                <a:cs typeface="B Mitra" panose="00000400000000000000" pitchFamily="2" charset="-78"/>
              </a:rPr>
              <a:t>عبارتی درآمد آنها </a:t>
            </a:r>
            <a:r>
              <a:rPr kumimoji="0" lang="fa-IR" b="0" i="0" u="none" strike="noStrike" kern="1200" cap="none" spc="0" normalizeH="0" baseline="0" noProof="0" dirty="0">
                <a:ln>
                  <a:noFill/>
                </a:ln>
                <a:solidFill>
                  <a:prstClr val="black"/>
                </a:solidFill>
                <a:effectLst/>
                <a:uLnTx/>
                <a:uFillTx/>
                <a:latin typeface="BNazanin"/>
                <a:cs typeface="B Mitra" panose="00000400000000000000" pitchFamily="2" charset="-78"/>
              </a:rPr>
              <a:t>(</a:t>
            </a:r>
            <a:r>
              <a:rPr kumimoji="0" lang="ar-IQ" b="0" i="0" u="none" strike="noStrike" kern="1200" cap="none" spc="0" normalizeH="0" baseline="0" noProof="0" dirty="0">
                <a:ln>
                  <a:noFill/>
                </a:ln>
                <a:solidFill>
                  <a:prstClr val="black"/>
                </a:solidFill>
                <a:effectLst/>
                <a:uLnTx/>
                <a:uFillTx/>
                <a:latin typeface="BNazanin"/>
                <a:cs typeface="B Mitra" panose="00000400000000000000" pitchFamily="2" charset="-78"/>
              </a:rPr>
              <a:t>مجموع</a:t>
            </a:r>
            <a:r>
              <a:rPr lang="fa-IR" dirty="0">
                <a:solidFill>
                  <a:prstClr val="black"/>
                </a:solidFill>
                <a:latin typeface="BNazanin"/>
                <a:cs typeface="B Mitra" panose="00000400000000000000" pitchFamily="2" charset="-78"/>
              </a:rPr>
              <a:t> </a:t>
            </a:r>
            <a:r>
              <a:rPr kumimoji="0" lang="ar-IQ" b="0" i="0" u="none" strike="noStrike" kern="1200" cap="none" spc="0" normalizeH="0" baseline="0" noProof="0" dirty="0">
                <a:ln>
                  <a:noFill/>
                </a:ln>
                <a:solidFill>
                  <a:prstClr val="black"/>
                </a:solidFill>
                <a:effectLst/>
                <a:uLnTx/>
                <a:uFillTx/>
                <a:latin typeface="BNazanin"/>
                <a:cs typeface="B Mitra" panose="00000400000000000000" pitchFamily="2" charset="-78"/>
              </a:rPr>
              <a:t>هزینه هایشان</a:t>
            </a:r>
            <a:r>
              <a:rPr kumimoji="0" lang="fa-IR" b="0" i="0" u="none" strike="noStrike" kern="1200" cap="none" spc="0" normalizeH="0" baseline="0" noProof="0" dirty="0">
                <a:ln>
                  <a:noFill/>
                </a:ln>
                <a:solidFill>
                  <a:prstClr val="black"/>
                </a:solidFill>
                <a:effectLst/>
                <a:uLnTx/>
                <a:uFillTx/>
                <a:latin typeface="BNazanin"/>
                <a:cs typeface="B Mitra" panose="00000400000000000000" pitchFamily="2" charset="-78"/>
              </a:rPr>
              <a:t>)</a:t>
            </a:r>
            <a:r>
              <a:rPr kumimoji="0" lang="ar-IQ" b="0" i="0" u="none" strike="noStrike" kern="1200" cap="none" spc="0" normalizeH="0" baseline="0" noProof="0" dirty="0">
                <a:ln>
                  <a:noFill/>
                </a:ln>
                <a:solidFill>
                  <a:prstClr val="black"/>
                </a:solidFill>
                <a:effectLst/>
                <a:uLnTx/>
                <a:uFillTx/>
                <a:latin typeface="BNazanin"/>
                <a:cs typeface="B Mitra" panose="00000400000000000000" pitchFamily="2" charset="-78"/>
              </a:rPr>
              <a:t> کمتر از عدد خط فقر مطلق است. نگاهی به نرخ فقر</a:t>
            </a:r>
            <a:r>
              <a:rPr kumimoji="0" lang="fa-IR" b="0" i="0" u="none" strike="noStrike" kern="1200" cap="none" spc="0" normalizeH="0" baseline="0" noProof="0" dirty="0">
                <a:ln>
                  <a:noFill/>
                </a:ln>
                <a:solidFill>
                  <a:prstClr val="black"/>
                </a:solidFill>
                <a:effectLst/>
                <a:uLnTx/>
                <a:uFillTx/>
                <a:latin typeface="BNazanin"/>
                <a:cs typeface="B Mitra" panose="00000400000000000000" pitchFamily="2" charset="-78"/>
              </a:rPr>
              <a:t> </a:t>
            </a:r>
            <a:r>
              <a:rPr kumimoji="0" lang="ar-IQ" b="0" i="0" u="none" strike="noStrike" kern="1200" cap="none" spc="0" normalizeH="0" baseline="0" noProof="0" dirty="0">
                <a:ln>
                  <a:noFill/>
                </a:ln>
                <a:solidFill>
                  <a:prstClr val="black"/>
                </a:solidFill>
                <a:effectLst/>
                <a:uLnTx/>
                <a:uFillTx/>
                <a:latin typeface="BNazanin"/>
                <a:cs typeface="B Mitra" panose="00000400000000000000" pitchFamily="2" charset="-78"/>
              </a:rPr>
              <a:t>نشان می</a:t>
            </a:r>
            <a:r>
              <a:rPr kumimoji="0" lang="fa-IR" b="0" i="0" u="none" strike="noStrike" kern="1200" cap="none" spc="0" normalizeH="0" baseline="0" noProof="0" dirty="0">
                <a:ln>
                  <a:noFill/>
                </a:ln>
                <a:solidFill>
                  <a:prstClr val="black"/>
                </a:solidFill>
                <a:effectLst/>
                <a:uLnTx/>
                <a:uFillTx/>
                <a:latin typeface="BNazanin"/>
                <a:cs typeface="B Mitra" panose="00000400000000000000" pitchFamily="2" charset="-78"/>
              </a:rPr>
              <a:t> </a:t>
            </a:r>
            <a:r>
              <a:rPr kumimoji="0" lang="ar-IQ" b="0" i="0" u="none" strike="noStrike" kern="1200" cap="none" spc="0" normalizeH="0" baseline="0" noProof="0" dirty="0">
                <a:ln>
                  <a:noFill/>
                </a:ln>
                <a:solidFill>
                  <a:prstClr val="black"/>
                </a:solidFill>
                <a:effectLst/>
                <a:uLnTx/>
                <a:uFillTx/>
                <a:latin typeface="BNazanin"/>
                <a:cs typeface="B Mitra" panose="00000400000000000000" pitchFamily="2" charset="-78"/>
              </a:rPr>
              <a:t>دهد که </a:t>
            </a:r>
            <a:r>
              <a:rPr kumimoji="0" lang="ar-IQ" b="1" i="0" u="none" strike="noStrike" kern="1200" cap="none" spc="0" normalizeH="0" baseline="0" noProof="0" dirty="0">
                <a:ln>
                  <a:noFill/>
                </a:ln>
                <a:solidFill>
                  <a:prstClr val="black"/>
                </a:solidFill>
                <a:effectLst/>
                <a:uLnTx/>
                <a:uFillTx/>
                <a:latin typeface="BNazaninBold"/>
                <a:cs typeface="B Mitra" panose="00000400000000000000" pitchFamily="2" charset="-78"/>
              </a:rPr>
              <a:t>تقریباً از سال 1390 به بعد نرخ فقر روند افزایشی</a:t>
            </a:r>
            <a:r>
              <a:rPr kumimoji="0" lang="fa-IR" b="1" i="0" u="none" strike="noStrike" kern="1200" cap="none" spc="0" normalizeH="0" baseline="0" noProof="0" dirty="0">
                <a:ln>
                  <a:noFill/>
                </a:ln>
                <a:solidFill>
                  <a:prstClr val="black"/>
                </a:solidFill>
                <a:effectLst/>
                <a:uLnTx/>
                <a:uFillTx/>
                <a:latin typeface="BNazaninBold"/>
                <a:cs typeface="B Mitra" panose="00000400000000000000" pitchFamily="2" charset="-78"/>
              </a:rPr>
              <a:t> </a:t>
            </a:r>
            <a:r>
              <a:rPr kumimoji="0" lang="ar-IQ" b="1" i="0" u="none" strike="noStrike" kern="1200" cap="none" spc="0" normalizeH="0" baseline="0" noProof="0" dirty="0">
                <a:ln>
                  <a:noFill/>
                </a:ln>
                <a:solidFill>
                  <a:prstClr val="black"/>
                </a:solidFill>
                <a:effectLst/>
                <a:uLnTx/>
                <a:uFillTx/>
                <a:latin typeface="BNazaninBold"/>
                <a:cs typeface="B Mitra" panose="00000400000000000000" pitchFamily="2" charset="-78"/>
              </a:rPr>
              <a:t>داشته به</a:t>
            </a:r>
            <a:r>
              <a:rPr kumimoji="0" lang="fa-IR" b="1" i="0" u="none" strike="noStrike" kern="1200" cap="none" spc="0" normalizeH="0" baseline="0" noProof="0" dirty="0">
                <a:ln>
                  <a:noFill/>
                </a:ln>
                <a:solidFill>
                  <a:prstClr val="black"/>
                </a:solidFill>
                <a:effectLst/>
                <a:uLnTx/>
                <a:uFillTx/>
                <a:latin typeface="BNazaninBold"/>
                <a:cs typeface="B Mitra" panose="00000400000000000000" pitchFamily="2" charset="-78"/>
              </a:rPr>
              <a:t> </a:t>
            </a:r>
            <a:r>
              <a:rPr kumimoji="0" lang="ar-IQ" b="1" i="0" u="none" strike="noStrike" kern="1200" cap="none" spc="0" normalizeH="0" baseline="0" noProof="0" dirty="0">
                <a:ln>
                  <a:noFill/>
                </a:ln>
                <a:solidFill>
                  <a:prstClr val="black"/>
                </a:solidFill>
                <a:effectLst/>
                <a:uLnTx/>
                <a:uFillTx/>
                <a:latin typeface="BNazaninBold"/>
                <a:cs typeface="B Mitra" panose="00000400000000000000" pitchFamily="2" charset="-78"/>
              </a:rPr>
              <a:t>طوری</a:t>
            </a:r>
            <a:r>
              <a:rPr kumimoji="0" lang="fa-IR" b="1" i="0" u="none" strike="noStrike" kern="1200" cap="none" spc="0" normalizeH="0" baseline="0" noProof="0" dirty="0">
                <a:ln>
                  <a:noFill/>
                </a:ln>
                <a:solidFill>
                  <a:prstClr val="black"/>
                </a:solidFill>
                <a:effectLst/>
                <a:uLnTx/>
                <a:uFillTx/>
                <a:latin typeface="BNazaninBold"/>
                <a:cs typeface="B Mitra" panose="00000400000000000000" pitchFamily="2" charset="-78"/>
              </a:rPr>
              <a:t> </a:t>
            </a:r>
            <a:r>
              <a:rPr kumimoji="0" lang="ar-IQ" b="1" i="0" u="none" strike="noStrike" kern="1200" cap="none" spc="0" normalizeH="0" baseline="0" noProof="0" dirty="0">
                <a:ln>
                  <a:noFill/>
                </a:ln>
                <a:solidFill>
                  <a:prstClr val="black"/>
                </a:solidFill>
                <a:effectLst/>
                <a:uLnTx/>
                <a:uFillTx/>
                <a:latin typeface="BNazaninBold"/>
                <a:cs typeface="B Mitra" panose="00000400000000000000" pitchFamily="2" charset="-78"/>
              </a:rPr>
              <a:t>که از 4/ 19 درصد در سال 1390 به 4/ 30 درصد در</a:t>
            </a:r>
            <a:r>
              <a:rPr kumimoji="0" lang="fa-IR" b="1" i="0" u="none" strike="noStrike" kern="1200" cap="none" spc="0" normalizeH="0" baseline="0" noProof="0" dirty="0">
                <a:ln>
                  <a:noFill/>
                </a:ln>
                <a:solidFill>
                  <a:prstClr val="black"/>
                </a:solidFill>
                <a:effectLst/>
                <a:uLnTx/>
                <a:uFillTx/>
                <a:latin typeface="BNazaninBold"/>
                <a:cs typeface="B Mitra" panose="00000400000000000000" pitchFamily="2" charset="-78"/>
              </a:rPr>
              <a:t> </a:t>
            </a:r>
            <a:r>
              <a:rPr kumimoji="0" lang="ar-IQ" b="1" i="0" u="none" strike="noStrike" kern="1200" cap="none" spc="0" normalizeH="0" baseline="0" noProof="0" dirty="0">
                <a:ln>
                  <a:noFill/>
                </a:ln>
                <a:solidFill>
                  <a:prstClr val="black"/>
                </a:solidFill>
                <a:effectLst/>
                <a:uLnTx/>
                <a:uFillTx/>
                <a:latin typeface="BNazaninBold"/>
                <a:cs typeface="B Mitra" panose="00000400000000000000" pitchFamily="2" charset="-78"/>
              </a:rPr>
              <a:t>سال 1400 رسیده است</a:t>
            </a:r>
            <a:r>
              <a:rPr kumimoji="0" lang="fa-IR" b="1" i="0" u="none" strike="noStrike" kern="1200" cap="none" spc="0" normalizeH="0" baseline="0" noProof="0" dirty="0">
                <a:ln>
                  <a:noFill/>
                </a:ln>
                <a:solidFill>
                  <a:prstClr val="black"/>
                </a:solidFill>
                <a:effectLst/>
                <a:uLnTx/>
                <a:uFillTx/>
                <a:latin typeface="BNazaninBold"/>
                <a:cs typeface="B Mitra" panose="00000400000000000000" pitchFamily="2" charset="-78"/>
              </a:rPr>
              <a:t>.</a:t>
            </a:r>
            <a:endParaRPr kumimoji="0" lang="en-US" sz="28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endParaRPr>
          </a:p>
        </p:txBody>
      </p:sp>
      <p:pic>
        <p:nvPicPr>
          <p:cNvPr id="2" name="Picture 1">
            <a:extLst>
              <a:ext uri="{FF2B5EF4-FFF2-40B4-BE49-F238E27FC236}">
                <a16:creationId xmlns:a16="http://schemas.microsoft.com/office/drawing/2014/main" id="{B4CC2820-CF34-5311-79CA-C3ECA5056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349001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32DEC83-08B2-413A-257D-ADF86511B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
            <a:ext cx="4724400" cy="6858001"/>
          </a:xfrm>
          <a:prstGeom prst="rect">
            <a:avLst/>
          </a:prstGeom>
        </p:spPr>
      </p:pic>
      <p:grpSp>
        <p:nvGrpSpPr>
          <p:cNvPr id="5" name="Group 4">
            <a:extLst>
              <a:ext uri="{FF2B5EF4-FFF2-40B4-BE49-F238E27FC236}">
                <a16:creationId xmlns:a16="http://schemas.microsoft.com/office/drawing/2014/main" id="{974731D0-8195-E49C-75BC-78E85435CA80}"/>
              </a:ext>
            </a:extLst>
          </p:cNvPr>
          <p:cNvGrpSpPr/>
          <p:nvPr/>
        </p:nvGrpSpPr>
        <p:grpSpPr>
          <a:xfrm>
            <a:off x="902385" y="1518380"/>
            <a:ext cx="4448434" cy="4374292"/>
            <a:chOff x="2520778" y="1569308"/>
            <a:chExt cx="4448434" cy="4374292"/>
          </a:xfrm>
        </p:grpSpPr>
        <p:sp>
          <p:nvSpPr>
            <p:cNvPr id="4" name="Rectangle 3">
              <a:extLst>
                <a:ext uri="{FF2B5EF4-FFF2-40B4-BE49-F238E27FC236}">
                  <a16:creationId xmlns:a16="http://schemas.microsoft.com/office/drawing/2014/main" id="{2F16281A-9065-3388-00D5-DE931EF0842A}"/>
                </a:ext>
              </a:extLst>
            </p:cNvPr>
            <p:cNvSpPr/>
            <p:nvPr/>
          </p:nvSpPr>
          <p:spPr>
            <a:xfrm>
              <a:off x="2520778" y="1569308"/>
              <a:ext cx="4448434" cy="437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Photo a men sitting on floor its beautiful seen">
              <a:extLst>
                <a:ext uri="{FF2B5EF4-FFF2-40B4-BE49-F238E27FC236}">
                  <a16:creationId xmlns:a16="http://schemas.microsoft.com/office/drawing/2014/main" id="{56C9EA75-2125-6015-40BD-B16CBF821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097" b="6717"/>
            <a:stretch>
              <a:fillRect/>
            </a:stretch>
          </p:blipFill>
          <p:spPr bwMode="auto">
            <a:xfrm>
              <a:off x="2733805" y="1767016"/>
              <a:ext cx="4235407" cy="397887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08E12A66-61FA-56CC-C99E-2128AB8360A3}"/>
              </a:ext>
            </a:extLst>
          </p:cNvPr>
          <p:cNvSpPr txBox="1"/>
          <p:nvPr/>
        </p:nvSpPr>
        <p:spPr>
          <a:xfrm>
            <a:off x="4241801" y="294432"/>
            <a:ext cx="764128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IQ"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خط فقر استانی در سال 1400 سرانه – ریال</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endParaRPr>
          </a:p>
        </p:txBody>
      </p:sp>
      <p:pic>
        <p:nvPicPr>
          <p:cNvPr id="11" name="Content Placeholder 4">
            <a:extLst>
              <a:ext uri="{FF2B5EF4-FFF2-40B4-BE49-F238E27FC236}">
                <a16:creationId xmlns:a16="http://schemas.microsoft.com/office/drawing/2014/main" id="{C50FA35F-7288-454E-A3E7-72DD2E07643C}"/>
              </a:ext>
            </a:extLst>
          </p:cNvPr>
          <p:cNvPicPr>
            <a:picLocks noChangeAspect="1"/>
          </p:cNvPicPr>
          <p:nvPr/>
        </p:nvPicPr>
        <p:blipFill>
          <a:blip r:embed="rId5"/>
          <a:stretch>
            <a:fillRect/>
          </a:stretch>
        </p:blipFill>
        <p:spPr>
          <a:xfrm>
            <a:off x="5854014" y="1125269"/>
            <a:ext cx="5912674" cy="5427838"/>
          </a:xfrm>
          <a:prstGeom prst="rect">
            <a:avLst/>
          </a:prstGeom>
        </p:spPr>
      </p:pic>
      <p:sp>
        <p:nvSpPr>
          <p:cNvPr id="12" name="TextBox 11">
            <a:extLst>
              <a:ext uri="{FF2B5EF4-FFF2-40B4-BE49-F238E27FC236}">
                <a16:creationId xmlns:a16="http://schemas.microsoft.com/office/drawing/2014/main" id="{61935366-3ACC-49EC-B49F-F62CBA9580A6}"/>
              </a:ext>
            </a:extLst>
          </p:cNvPr>
          <p:cNvSpPr txBox="1"/>
          <p:nvPr/>
        </p:nvSpPr>
        <p:spPr>
          <a:xfrm>
            <a:off x="1353174" y="6517099"/>
            <a:ext cx="2489199" cy="1077218"/>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منبع:مرکز پژوهش‌های مجلس (1402)</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 </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2" name="Rectangle 1">
            <a:extLst>
              <a:ext uri="{FF2B5EF4-FFF2-40B4-BE49-F238E27FC236}">
                <a16:creationId xmlns:a16="http://schemas.microsoft.com/office/drawing/2014/main" id="{F6091B2F-6BC6-4660-A908-2695CBA24603}"/>
              </a:ext>
            </a:extLst>
          </p:cNvPr>
          <p:cNvSpPr/>
          <p:nvPr/>
        </p:nvSpPr>
        <p:spPr>
          <a:xfrm>
            <a:off x="9102762" y="4582757"/>
            <a:ext cx="1498600" cy="165100"/>
          </a:xfrm>
          <a:prstGeom prst="rect">
            <a:avLst/>
          </a:prstGeom>
          <a:noFill/>
          <a:ln>
            <a:solidFill>
              <a:srgbClr val="C94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A20060E-651A-4448-9541-EB3047728426}"/>
              </a:ext>
            </a:extLst>
          </p:cNvPr>
          <p:cNvSpPr/>
          <p:nvPr/>
        </p:nvSpPr>
        <p:spPr>
          <a:xfrm>
            <a:off x="5983106" y="3839188"/>
            <a:ext cx="1235677" cy="165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C289F70-C850-24A4-F004-4E324AA3C1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363763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06F6754-EE74-EE2D-1467-ABA00B3D24A3}"/>
              </a:ext>
            </a:extLst>
          </p:cNvPr>
          <p:cNvSpPr/>
          <p:nvPr/>
        </p:nvSpPr>
        <p:spPr>
          <a:xfrm flipH="1">
            <a:off x="-2" y="3606800"/>
            <a:ext cx="6769101" cy="3251200"/>
          </a:xfrm>
          <a:custGeom>
            <a:avLst/>
            <a:gdLst>
              <a:gd name="connsiteX0" fmla="*/ 5091818 w 5091817"/>
              <a:gd name="connsiteY0" fmla="*/ 0 h 2939900"/>
              <a:gd name="connsiteX1" fmla="*/ 0 w 5091817"/>
              <a:gd name="connsiteY1" fmla="*/ 2939901 h 2939900"/>
              <a:gd name="connsiteX2" fmla="*/ 5091818 w 5091817"/>
              <a:gd name="connsiteY2" fmla="*/ 2939901 h 2939900"/>
              <a:gd name="connsiteX3" fmla="*/ 5091818 w 5091817"/>
              <a:gd name="connsiteY3" fmla="*/ 0 h 2939900"/>
            </a:gdLst>
            <a:ahLst/>
            <a:cxnLst>
              <a:cxn ang="0">
                <a:pos x="connsiteX0" y="connsiteY0"/>
              </a:cxn>
              <a:cxn ang="0">
                <a:pos x="connsiteX1" y="connsiteY1"/>
              </a:cxn>
              <a:cxn ang="0">
                <a:pos x="connsiteX2" y="connsiteY2"/>
              </a:cxn>
              <a:cxn ang="0">
                <a:pos x="connsiteX3" y="connsiteY3"/>
              </a:cxn>
            </a:cxnLst>
            <a:rect l="l" t="t" r="r" b="b"/>
            <a:pathLst>
              <a:path w="5091817" h="2939900">
                <a:moveTo>
                  <a:pt x="5091818" y="0"/>
                </a:moveTo>
                <a:lnTo>
                  <a:pt x="0" y="2939901"/>
                </a:lnTo>
                <a:lnTo>
                  <a:pt x="5091818" y="2939901"/>
                </a:lnTo>
                <a:lnTo>
                  <a:pt x="5091818" y="0"/>
                </a:lnTo>
                <a:close/>
              </a:path>
            </a:pathLst>
          </a:custGeom>
          <a:solidFill>
            <a:schemeClr val="accent1"/>
          </a:solidFill>
          <a:ln w="380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14E867B-029F-E6B6-82EB-95BA9ABD5B99}"/>
              </a:ext>
            </a:extLst>
          </p:cNvPr>
          <p:cNvSpPr txBox="1"/>
          <p:nvPr/>
        </p:nvSpPr>
        <p:spPr>
          <a:xfrm>
            <a:off x="1460317" y="172648"/>
            <a:ext cx="9271365" cy="646331"/>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IQ"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نقشه خط فقر سرانه استانی در سال 1400 </a:t>
            </a:r>
            <a:r>
              <a:rPr kumimoji="0" lang="fa-IR"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a:t>
            </a:r>
            <a:r>
              <a:rPr kumimoji="0" lang="ar-IQ"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هزار تومان</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endParaRPr>
          </a:p>
        </p:txBody>
      </p:sp>
      <p:sp>
        <p:nvSpPr>
          <p:cNvPr id="12" name="Freeform: Shape 11">
            <a:extLst>
              <a:ext uri="{FF2B5EF4-FFF2-40B4-BE49-F238E27FC236}">
                <a16:creationId xmlns:a16="http://schemas.microsoft.com/office/drawing/2014/main" id="{338C6770-C345-41FC-96D7-253B2FC4549C}"/>
              </a:ext>
            </a:extLst>
          </p:cNvPr>
          <p:cNvSpPr/>
          <p:nvPr/>
        </p:nvSpPr>
        <p:spPr>
          <a:xfrm>
            <a:off x="145179" y="2899297"/>
            <a:ext cx="1447879" cy="1749090"/>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BCA5C35-319E-43D2-BA45-F90356024C44}"/>
              </a:ext>
            </a:extLst>
          </p:cNvPr>
          <p:cNvSpPr/>
          <p:nvPr/>
        </p:nvSpPr>
        <p:spPr>
          <a:xfrm>
            <a:off x="868935" y="3441699"/>
            <a:ext cx="1818580" cy="1955502"/>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Content Placeholder 4">
            <a:extLst>
              <a:ext uri="{FF2B5EF4-FFF2-40B4-BE49-F238E27FC236}">
                <a16:creationId xmlns:a16="http://schemas.microsoft.com/office/drawing/2014/main" id="{0FF318B9-C4E0-423A-A57E-C1F71DC5F8EF}"/>
              </a:ext>
            </a:extLst>
          </p:cNvPr>
          <p:cNvPicPr>
            <a:picLocks noChangeAspect="1"/>
          </p:cNvPicPr>
          <p:nvPr/>
        </p:nvPicPr>
        <p:blipFill>
          <a:blip r:embed="rId2"/>
          <a:stretch>
            <a:fillRect/>
          </a:stretch>
        </p:blipFill>
        <p:spPr>
          <a:xfrm>
            <a:off x="3322823" y="1443932"/>
            <a:ext cx="6896082" cy="41606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4" name="TextBox 23">
            <a:extLst>
              <a:ext uri="{FF2B5EF4-FFF2-40B4-BE49-F238E27FC236}">
                <a16:creationId xmlns:a16="http://schemas.microsoft.com/office/drawing/2014/main" id="{0F7C5859-FF0C-454F-8B89-DF9A98F439EC}"/>
              </a:ext>
            </a:extLst>
          </p:cNvPr>
          <p:cNvSpPr txBox="1"/>
          <p:nvPr/>
        </p:nvSpPr>
        <p:spPr>
          <a:xfrm>
            <a:off x="9595474" y="6440899"/>
            <a:ext cx="2489199" cy="1077218"/>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منبع:مرکز پژوهش‌های مجلس (1402)</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 </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25" name="TextBox 24">
            <a:extLst>
              <a:ext uri="{FF2B5EF4-FFF2-40B4-BE49-F238E27FC236}">
                <a16:creationId xmlns:a16="http://schemas.microsoft.com/office/drawing/2014/main" id="{68C49628-BC30-4CB8-978D-5AE264056118}"/>
              </a:ext>
            </a:extLst>
          </p:cNvPr>
          <p:cNvSpPr txBox="1"/>
          <p:nvPr/>
        </p:nvSpPr>
        <p:spPr>
          <a:xfrm>
            <a:off x="3060699" y="905515"/>
            <a:ext cx="7416800" cy="369332"/>
          </a:xfrm>
          <a:prstGeom prst="rect">
            <a:avLst/>
          </a:prstGeom>
          <a:noFill/>
        </p:spPr>
        <p:txBody>
          <a:bodyPr wrap="square">
            <a:spAutoFit/>
          </a:bodyPr>
          <a:lstStyle/>
          <a:p>
            <a:r>
              <a:rPr lang="fa-IR" b="0" i="0" u="none" strike="noStrike" baseline="0" dirty="0">
                <a:latin typeface="BNazanin"/>
                <a:cs typeface="B Mitra" panose="00000400000000000000" pitchFamily="2" charset="-78"/>
              </a:rPr>
              <a:t>در این نقشه </a:t>
            </a:r>
            <a:r>
              <a:rPr lang="ar-IQ" b="0" i="0" u="none" strike="noStrike" baseline="0" dirty="0">
                <a:latin typeface="BNazanin"/>
                <a:cs typeface="B Mitra" panose="00000400000000000000" pitchFamily="2" charset="-78"/>
              </a:rPr>
              <a:t>استان های کشور به</a:t>
            </a:r>
            <a:r>
              <a:rPr lang="fa-IR" b="0" i="0" u="none" strike="noStrike" baseline="0" dirty="0">
                <a:latin typeface="BNazanin"/>
                <a:cs typeface="B Mitra" panose="00000400000000000000" pitchFamily="2" charset="-78"/>
              </a:rPr>
              <a:t> </a:t>
            </a:r>
            <a:r>
              <a:rPr lang="ar-IQ" b="0" i="0" u="none" strike="noStrike" baseline="0" dirty="0">
                <a:latin typeface="BNazanin"/>
                <a:cs typeface="B Mitra" panose="00000400000000000000" pitchFamily="2" charset="-78"/>
              </a:rPr>
              <a:t>ترتیب عدد خط فقر و همچنین به</a:t>
            </a:r>
            <a:r>
              <a:rPr lang="fa-IR" b="0" i="0" u="none" strike="noStrike" baseline="0" dirty="0">
                <a:latin typeface="BNazanin"/>
                <a:cs typeface="B Mitra" panose="00000400000000000000" pitchFamily="2" charset="-78"/>
              </a:rPr>
              <a:t> </a:t>
            </a:r>
            <a:r>
              <a:rPr lang="ar-IQ" b="0" i="0" u="none" strike="noStrike" baseline="0" dirty="0">
                <a:latin typeface="BNazanin"/>
                <a:cs typeface="B Mitra" panose="00000400000000000000" pitchFamily="2" charset="-78"/>
              </a:rPr>
              <a:t>ترتیب رتبه محرومیت نشان داده شده اند</a:t>
            </a:r>
            <a:r>
              <a:rPr lang="fa-IR" b="0" i="0" u="none" strike="noStrike" baseline="0" dirty="0">
                <a:latin typeface="BNazanin"/>
                <a:cs typeface="B Mitra" panose="00000400000000000000" pitchFamily="2" charset="-78"/>
              </a:rPr>
              <a:t>.</a:t>
            </a:r>
            <a:endParaRPr lang="en-US" sz="2800" dirty="0">
              <a:cs typeface="B Mitra" panose="00000400000000000000" pitchFamily="2" charset="-78"/>
            </a:endParaRPr>
          </a:p>
        </p:txBody>
      </p:sp>
      <p:pic>
        <p:nvPicPr>
          <p:cNvPr id="2" name="Picture 1">
            <a:extLst>
              <a:ext uri="{FF2B5EF4-FFF2-40B4-BE49-F238E27FC236}">
                <a16:creationId xmlns:a16="http://schemas.microsoft.com/office/drawing/2014/main" id="{F43E673F-9CBE-ADFB-8A9D-5CFEF3D1A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393795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096714-01CC-6A77-0E78-9ADC27D047FF}"/>
              </a:ext>
            </a:extLst>
          </p:cNvPr>
          <p:cNvGraphicFramePr>
            <a:graphicFrameLocks noGrp="1"/>
          </p:cNvGraphicFramePr>
          <p:nvPr>
            <p:extLst>
              <p:ext uri="{D42A27DB-BD31-4B8C-83A1-F6EECF244321}">
                <p14:modId xmlns:p14="http://schemas.microsoft.com/office/powerpoint/2010/main" val="3990586604"/>
              </p:ext>
            </p:extLst>
          </p:nvPr>
        </p:nvGraphicFramePr>
        <p:xfrm>
          <a:off x="1006713" y="969431"/>
          <a:ext cx="10178578" cy="5471819"/>
        </p:xfrm>
        <a:graphic>
          <a:graphicData uri="http://schemas.openxmlformats.org/drawingml/2006/table">
            <a:tbl>
              <a:tblPr rtl="1" firstRow="1" firstCol="1" bandRow="1">
                <a:tableStyleId>{B301B821-A1FF-4177-AEE7-76D212191A09}</a:tableStyleId>
              </a:tblPr>
              <a:tblGrid>
                <a:gridCol w="10178578">
                  <a:extLst>
                    <a:ext uri="{9D8B030D-6E8A-4147-A177-3AD203B41FA5}">
                      <a16:colId xmlns:a16="http://schemas.microsoft.com/office/drawing/2014/main" val="2823803330"/>
                    </a:ext>
                  </a:extLst>
                </a:gridCol>
              </a:tblGrid>
              <a:tr h="421614">
                <a:tc>
                  <a:txBody>
                    <a:bodyPr/>
                    <a:lstStyle/>
                    <a:p>
                      <a:pPr marL="0" marR="0" algn="ctr" rtl="1">
                        <a:lnSpc>
                          <a:spcPct val="150000"/>
                        </a:lnSpc>
                        <a:spcBef>
                          <a:spcPts val="0"/>
                        </a:spcBef>
                        <a:spcAft>
                          <a:spcPts val="0"/>
                        </a:spcAft>
                      </a:pPr>
                      <a:r>
                        <a:rPr lang="ar-SA" sz="1800" kern="100">
                          <a:effectLst/>
                          <a:cs typeface="B Mitra" panose="00000400000000000000" pitchFamily="2" charset="-78"/>
                        </a:rPr>
                        <a:t>شناسنامه گزارش</a:t>
                      </a:r>
                      <a:endParaRPr lang="en-US" sz="1800" kern="10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894435198"/>
                  </a:ext>
                </a:extLst>
              </a:tr>
              <a:tr h="1781569">
                <a:tc>
                  <a:txBody>
                    <a:bodyPr/>
                    <a:lstStyle/>
                    <a:p>
                      <a:pPr marL="0" marR="0" algn="ctr" rtl="1">
                        <a:lnSpc>
                          <a:spcPct val="150000"/>
                        </a:lnSpc>
                        <a:spcBef>
                          <a:spcPts val="0"/>
                        </a:spcBef>
                        <a:spcAft>
                          <a:spcPts val="0"/>
                        </a:spcAft>
                      </a:pPr>
                      <a:endParaRPr lang="en-US" sz="1800" kern="10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2376646281"/>
                  </a:ext>
                </a:extLst>
              </a:tr>
              <a:tr h="737424">
                <a:tc>
                  <a:txBody>
                    <a:bodyPr/>
                    <a:lstStyle/>
                    <a:p>
                      <a:pPr marL="0" marR="0" algn="ctr" rtl="1">
                        <a:lnSpc>
                          <a:spcPct val="150000"/>
                        </a:lnSpc>
                        <a:spcBef>
                          <a:spcPts val="0"/>
                        </a:spcBef>
                        <a:spcAft>
                          <a:spcPts val="0"/>
                        </a:spcAft>
                      </a:pPr>
                      <a:r>
                        <a:rPr lang="ar-SA" sz="1800" kern="100" dirty="0">
                          <a:effectLst/>
                          <a:cs typeface="B Mitra" panose="00000400000000000000" pitchFamily="2" charset="-78"/>
                        </a:rPr>
                        <a:t>عنوان:</a:t>
                      </a:r>
                      <a:endParaRPr lang="fa-IR" sz="1800" kern="100" dirty="0">
                        <a:effectLst/>
                        <a:cs typeface="B Mitra" panose="00000400000000000000" pitchFamily="2" charset="-78"/>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بررسی وضعیت فقر در استان</a:t>
                      </a:r>
                    </a:p>
                  </a:txBody>
                  <a:tcPr marL="68562" marR="68562" marT="0" marB="0" anchor="ctr"/>
                </a:tc>
                <a:extLst>
                  <a:ext uri="{0D108BD9-81ED-4DB2-BD59-A6C34878D82A}">
                    <a16:rowId xmlns:a16="http://schemas.microsoft.com/office/drawing/2014/main" val="3363602478"/>
                  </a:ext>
                </a:extLst>
              </a:tr>
              <a:tr h="1341501">
                <a:tc>
                  <a:txBody>
                    <a:bodyPr/>
                    <a:lstStyle/>
                    <a:p>
                      <a:pPr marL="0" marR="0" algn="ctr" rtl="1">
                        <a:lnSpc>
                          <a:spcPct val="150000"/>
                        </a:lnSpc>
                        <a:spcBef>
                          <a:spcPts val="0"/>
                        </a:spcBef>
                        <a:spcAft>
                          <a:spcPts val="0"/>
                        </a:spcAft>
                      </a:pPr>
                      <a:r>
                        <a:rPr lang="fa-IR" sz="1600" kern="100" dirty="0">
                          <a:effectLst/>
                          <a:cs typeface="B Mitra" panose="00000400000000000000" pitchFamily="2" charset="-78"/>
                        </a:rPr>
                        <a:t>مرکز پژوهش‌های اتاق بازرگانی، صنایع، معادن و کشاورزی خراسان رضوی</a:t>
                      </a:r>
                    </a:p>
                    <a:p>
                      <a:pPr marL="0" marR="0" algn="ctr" rtl="1">
                        <a:lnSpc>
                          <a:spcPct val="150000"/>
                        </a:lnSpc>
                        <a:spcBef>
                          <a:spcPts val="0"/>
                        </a:spcBef>
                        <a:spcAft>
                          <a:spcPts val="0"/>
                        </a:spcAft>
                      </a:pPr>
                      <a:r>
                        <a:rPr lang="fa-IR" sz="1600" kern="100" dirty="0">
                          <a:effectLst/>
                          <a:cs typeface="B Mitra" panose="00000400000000000000" pitchFamily="2" charset="-78"/>
                        </a:rPr>
                        <a:t>تهیه کنندگان:سعیده به نژاد</a:t>
                      </a:r>
                    </a:p>
                    <a:p>
                      <a:pPr marL="0" marR="0" algn="ctr" rtl="1">
                        <a:lnSpc>
                          <a:spcPct val="150000"/>
                        </a:lnSpc>
                        <a:spcBef>
                          <a:spcPts val="0"/>
                        </a:spcBef>
                        <a:spcAft>
                          <a:spcPts val="0"/>
                        </a:spcAft>
                      </a:pPr>
                      <a:r>
                        <a:rPr lang="fa-IR" sz="1600" kern="100" dirty="0">
                          <a:effectLst/>
                          <a:cs typeface="B Mitra" panose="00000400000000000000" pitchFamily="2" charset="-78"/>
                        </a:rPr>
                        <a:t>ناظر: شهرام عیدی‌زاده</a:t>
                      </a:r>
                      <a:endParaRPr lang="en-US" sz="1600" kern="100" dirty="0">
                        <a:effectLst/>
                        <a:cs typeface="B Mitra" panose="00000400000000000000" pitchFamily="2" charset="-78"/>
                      </a:endParaRPr>
                    </a:p>
                  </a:txBody>
                  <a:tcPr marL="68562" marR="68562" marT="0" marB="0" anchor="ctr"/>
                </a:tc>
                <a:extLst>
                  <a:ext uri="{0D108BD9-81ED-4DB2-BD59-A6C34878D82A}">
                    <a16:rowId xmlns:a16="http://schemas.microsoft.com/office/drawing/2014/main" val="1312054456"/>
                  </a:ext>
                </a:extLst>
              </a:tr>
              <a:tr h="374768">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واژگان کلیدی:</a:t>
                      </a:r>
                      <a:r>
                        <a:rPr lang="fa-IR" sz="1600" kern="100" dirty="0">
                          <a:effectLst/>
                          <a:cs typeface="B Mitra" panose="00000400000000000000" pitchFamily="2" charset="-78"/>
                        </a:rPr>
                        <a:t> فقر، استان خراسان رضوی، ضریب جینی، شاخص فلاکن</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3218300215"/>
                  </a:ext>
                </a:extLst>
              </a:tr>
              <a:tr h="374768">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تاریخ انتشار:</a:t>
                      </a:r>
                      <a:r>
                        <a:rPr lang="fa-IR" sz="1600" kern="100" dirty="0">
                          <a:effectLst/>
                          <a:cs typeface="B Mitra" panose="00000400000000000000" pitchFamily="2" charset="-78"/>
                        </a:rPr>
                        <a:t> تیر</a:t>
                      </a:r>
                      <a:r>
                        <a:rPr lang="ar-SA" sz="1600" kern="100" dirty="0">
                          <a:effectLst/>
                          <a:cs typeface="B Mitra" panose="00000400000000000000" pitchFamily="2" charset="-78"/>
                        </a:rPr>
                        <a:t> </a:t>
                      </a:r>
                      <a:r>
                        <a:rPr lang="fa-IR" sz="1600" kern="100" dirty="0">
                          <a:effectLst/>
                          <a:cs typeface="B Mitra" panose="00000400000000000000" pitchFamily="2" charset="-78"/>
                        </a:rPr>
                        <a:t>1403</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995013403"/>
                  </a:ext>
                </a:extLst>
              </a:tr>
              <a:tr h="374768">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نشانی: مشهد مقدس- خیابان امام خمینی- جنب باغ ملی- ساختمان اتاق بازرگانی- کد پستی: 9137734195</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3797578119"/>
                  </a:ext>
                </a:extLst>
              </a:tr>
            </a:tbl>
          </a:graphicData>
        </a:graphic>
      </p:graphicFrame>
      <p:pic>
        <p:nvPicPr>
          <p:cNvPr id="6" name="Picture 5">
            <a:extLst>
              <a:ext uri="{FF2B5EF4-FFF2-40B4-BE49-F238E27FC236}">
                <a16:creationId xmlns:a16="http://schemas.microsoft.com/office/drawing/2014/main" id="{E1DDBAA8-D7F3-714C-6DA3-0E2C58A48A45}"/>
              </a:ext>
            </a:extLst>
          </p:cNvPr>
          <p:cNvPicPr>
            <a:picLocks noChangeAspect="1"/>
          </p:cNvPicPr>
          <p:nvPr/>
        </p:nvPicPr>
        <p:blipFill>
          <a:blip r:embed="rId2"/>
          <a:stretch>
            <a:fillRect/>
          </a:stretch>
        </p:blipFill>
        <p:spPr>
          <a:xfrm>
            <a:off x="1311433" y="123691"/>
            <a:ext cx="9428147" cy="736584"/>
          </a:xfrm>
          <a:prstGeom prst="rect">
            <a:avLst/>
          </a:prstGeom>
        </p:spPr>
      </p:pic>
      <p:pic>
        <p:nvPicPr>
          <p:cNvPr id="7" name="Picture 6">
            <a:extLst>
              <a:ext uri="{FF2B5EF4-FFF2-40B4-BE49-F238E27FC236}">
                <a16:creationId xmlns:a16="http://schemas.microsoft.com/office/drawing/2014/main" id="{AB06BE05-28E5-588F-18CB-5331420D6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635" y="1182463"/>
            <a:ext cx="2247315" cy="2110093"/>
          </a:xfrm>
          <a:prstGeom prst="rect">
            <a:avLst/>
          </a:prstGeom>
        </p:spPr>
      </p:pic>
    </p:spTree>
    <p:extLst>
      <p:ext uri="{BB962C8B-B14F-4D97-AF65-F5344CB8AC3E}">
        <p14:creationId xmlns:p14="http://schemas.microsoft.com/office/powerpoint/2010/main" val="336888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C04F2-D407-84AC-AFF1-BD069BCF727D}"/>
              </a:ext>
            </a:extLst>
          </p:cNvPr>
          <p:cNvSpPr/>
          <p:nvPr/>
        </p:nvSpPr>
        <p:spPr>
          <a:xfrm>
            <a:off x="10668000" y="-48804"/>
            <a:ext cx="1524000" cy="70044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A72DFCFE-EA76-0344-EF39-8DF1B582A353}"/>
              </a:ext>
            </a:extLst>
          </p:cNvPr>
          <p:cNvSpPr/>
          <p:nvPr/>
        </p:nvSpPr>
        <p:spPr>
          <a:xfrm>
            <a:off x="11021568" y="0"/>
            <a:ext cx="1199694" cy="6955606"/>
          </a:xfrm>
          <a:custGeom>
            <a:avLst/>
            <a:gdLst>
              <a:gd name="connsiteX0" fmla="*/ 0 w 1390882"/>
              <a:gd name="connsiteY0" fmla="*/ 0 h 6955606"/>
              <a:gd name="connsiteX1" fmla="*/ 1390883 w 1390882"/>
              <a:gd name="connsiteY1" fmla="*/ 0 h 6955606"/>
              <a:gd name="connsiteX2" fmla="*/ 1390883 w 1390882"/>
              <a:gd name="connsiteY2" fmla="*/ 6955607 h 6955606"/>
              <a:gd name="connsiteX3" fmla="*/ 0 w 1390882"/>
              <a:gd name="connsiteY3" fmla="*/ 6955607 h 6955606"/>
            </a:gdLst>
            <a:ahLst/>
            <a:cxnLst>
              <a:cxn ang="0">
                <a:pos x="connsiteX0" y="connsiteY0"/>
              </a:cxn>
              <a:cxn ang="0">
                <a:pos x="connsiteX1" y="connsiteY1"/>
              </a:cxn>
              <a:cxn ang="0">
                <a:pos x="connsiteX2" y="connsiteY2"/>
              </a:cxn>
              <a:cxn ang="0">
                <a:pos x="connsiteX3" y="connsiteY3"/>
              </a:cxn>
            </a:cxnLst>
            <a:rect l="l" t="t" r="r" b="b"/>
            <a:pathLst>
              <a:path w="1390882" h="6955606">
                <a:moveTo>
                  <a:pt x="0" y="0"/>
                </a:moveTo>
                <a:lnTo>
                  <a:pt x="1390883" y="0"/>
                </a:lnTo>
                <a:lnTo>
                  <a:pt x="1390883" y="6955607"/>
                </a:lnTo>
                <a:lnTo>
                  <a:pt x="0" y="6955607"/>
                </a:lnTo>
                <a:close/>
              </a:path>
            </a:pathLst>
          </a:custGeom>
          <a:solidFill>
            <a:schemeClr val="accent1"/>
          </a:solidFill>
          <a:ln w="5957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6D9ED668-9E88-3B3D-CF77-4457E27B298E}"/>
              </a:ext>
            </a:extLst>
          </p:cNvPr>
          <p:cNvSpPr/>
          <p:nvPr/>
        </p:nvSpPr>
        <p:spPr>
          <a:xfrm>
            <a:off x="8266175" y="-48803"/>
            <a:ext cx="3955087" cy="6955606"/>
          </a:xfrm>
          <a:custGeom>
            <a:avLst/>
            <a:gdLst>
              <a:gd name="connsiteX0" fmla="*/ 238881 w 3552751"/>
              <a:gd name="connsiteY0" fmla="*/ 2215618 h 6955606"/>
              <a:gd name="connsiteX1" fmla="*/ 238881 w 3552751"/>
              <a:gd name="connsiteY1" fmla="*/ 4436013 h 6955606"/>
              <a:gd name="connsiteX2" fmla="*/ 2180383 w 3552751"/>
              <a:gd name="connsiteY2" fmla="*/ 5556364 h 6955606"/>
              <a:gd name="connsiteX3" fmla="*/ 3552752 w 3552751"/>
              <a:gd name="connsiteY3" fmla="*/ 4764474 h 6955606"/>
              <a:gd name="connsiteX4" fmla="*/ 3552752 w 3552751"/>
              <a:gd name="connsiteY4" fmla="*/ 5040381 h 6955606"/>
              <a:gd name="connsiteX5" fmla="*/ 2281310 w 3552751"/>
              <a:gd name="connsiteY5" fmla="*/ 5774342 h 6955606"/>
              <a:gd name="connsiteX6" fmla="*/ 2281310 w 3552751"/>
              <a:gd name="connsiteY6" fmla="*/ 6955607 h 6955606"/>
              <a:gd name="connsiteX7" fmla="*/ 2042429 w 3552751"/>
              <a:gd name="connsiteY7" fmla="*/ 6955607 h 6955606"/>
              <a:gd name="connsiteX8" fmla="*/ 2042429 w 3552751"/>
              <a:gd name="connsiteY8" fmla="*/ 5752843 h 6955606"/>
              <a:gd name="connsiteX9" fmla="*/ 0 w 3552751"/>
              <a:gd name="connsiteY9" fmla="*/ 4573967 h 6955606"/>
              <a:gd name="connsiteX10" fmla="*/ 0 w 3552751"/>
              <a:gd name="connsiteY10" fmla="*/ 2077664 h 6955606"/>
              <a:gd name="connsiteX11" fmla="*/ 2042429 w 3552751"/>
              <a:gd name="connsiteY11" fmla="*/ 898788 h 6955606"/>
              <a:gd name="connsiteX12" fmla="*/ 2042429 w 3552751"/>
              <a:gd name="connsiteY12" fmla="*/ 0 h 6955606"/>
              <a:gd name="connsiteX13" fmla="*/ 2281310 w 3552751"/>
              <a:gd name="connsiteY13" fmla="*/ 0 h 6955606"/>
              <a:gd name="connsiteX14" fmla="*/ 2281310 w 3552751"/>
              <a:gd name="connsiteY14" fmla="*/ 898788 h 6955606"/>
              <a:gd name="connsiteX15" fmla="*/ 3552752 w 3552751"/>
              <a:gd name="connsiteY15" fmla="*/ 1632749 h 6955606"/>
              <a:gd name="connsiteX16" fmla="*/ 3552752 w 3552751"/>
              <a:gd name="connsiteY16" fmla="*/ 1908656 h 6955606"/>
              <a:gd name="connsiteX17" fmla="*/ 2161870 w 3552751"/>
              <a:gd name="connsiteY17" fmla="*/ 1106017 h 6955606"/>
              <a:gd name="connsiteX18" fmla="*/ 238881 w 3552751"/>
              <a:gd name="connsiteY18" fmla="*/ 2215618 h 695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2751" h="6955606">
                <a:moveTo>
                  <a:pt x="238881" y="2215618"/>
                </a:moveTo>
                <a:lnTo>
                  <a:pt x="238881" y="4436013"/>
                </a:lnTo>
                <a:lnTo>
                  <a:pt x="2180383" y="5556364"/>
                </a:lnTo>
                <a:lnTo>
                  <a:pt x="3552752" y="4764474"/>
                </a:lnTo>
                <a:lnTo>
                  <a:pt x="3552752" y="5040381"/>
                </a:lnTo>
                <a:lnTo>
                  <a:pt x="2281310" y="5774342"/>
                </a:lnTo>
                <a:lnTo>
                  <a:pt x="2281310" y="6955607"/>
                </a:lnTo>
                <a:lnTo>
                  <a:pt x="2042429" y="6955607"/>
                </a:lnTo>
                <a:lnTo>
                  <a:pt x="2042429" y="5752843"/>
                </a:lnTo>
                <a:lnTo>
                  <a:pt x="0" y="4573967"/>
                </a:lnTo>
                <a:lnTo>
                  <a:pt x="0" y="2077664"/>
                </a:lnTo>
                <a:lnTo>
                  <a:pt x="2042429" y="898788"/>
                </a:lnTo>
                <a:lnTo>
                  <a:pt x="2042429" y="0"/>
                </a:lnTo>
                <a:lnTo>
                  <a:pt x="2281310" y="0"/>
                </a:lnTo>
                <a:lnTo>
                  <a:pt x="2281310" y="898788"/>
                </a:lnTo>
                <a:lnTo>
                  <a:pt x="3552752" y="1632749"/>
                </a:lnTo>
                <a:lnTo>
                  <a:pt x="3552752" y="1908656"/>
                </a:lnTo>
                <a:lnTo>
                  <a:pt x="2161870" y="1106017"/>
                </a:lnTo>
                <a:lnTo>
                  <a:pt x="238881" y="2215618"/>
                </a:lnTo>
                <a:close/>
              </a:path>
            </a:pathLst>
          </a:custGeom>
          <a:solidFill>
            <a:schemeClr val="bg1"/>
          </a:solidFill>
          <a:ln w="5957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descr="Photo refugee due to war climate change and global political issues the refugee problem is gaining momentum hungry children migrate to europe humanitarian demographic catastrophe crisis">
            <a:extLst>
              <a:ext uri="{FF2B5EF4-FFF2-40B4-BE49-F238E27FC236}">
                <a16:creationId xmlns:a16="http://schemas.microsoft.com/office/drawing/2014/main" id="{F549E0B8-C369-C652-65B8-B65AFB777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79" t="1022" r="23616" b="-832"/>
          <a:stretch>
            <a:fillRect/>
          </a:stretch>
        </p:blipFill>
        <p:spPr bwMode="auto">
          <a:xfrm>
            <a:off x="8460930" y="1019908"/>
            <a:ext cx="3731070" cy="4501661"/>
          </a:xfrm>
          <a:custGeom>
            <a:avLst/>
            <a:gdLst>
              <a:gd name="connsiteX0" fmla="*/ 1754258 w 2965033"/>
              <a:gd name="connsiteY0" fmla="*/ 0 h 3646862"/>
              <a:gd name="connsiteX1" fmla="*/ 2965033 w 2965033"/>
              <a:gd name="connsiteY1" fmla="*/ 627628 h 3646862"/>
              <a:gd name="connsiteX2" fmla="*/ 2965033 w 2965033"/>
              <a:gd name="connsiteY2" fmla="*/ 3028040 h 3646862"/>
              <a:gd name="connsiteX3" fmla="*/ 1771146 w 2965033"/>
              <a:gd name="connsiteY3" fmla="*/ 3646862 h 3646862"/>
              <a:gd name="connsiteX4" fmla="*/ 0 w 2965033"/>
              <a:gd name="connsiteY4" fmla="*/ 2728784 h 3646862"/>
              <a:gd name="connsiteX5" fmla="*/ 0 w 2965033"/>
              <a:gd name="connsiteY5" fmla="*/ 909269 h 3646862"/>
              <a:gd name="connsiteX6" fmla="*/ 1754258 w 2965033"/>
              <a:gd name="connsiteY6" fmla="*/ 0 h 364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033" h="3646861">
                <a:moveTo>
                  <a:pt x="1754258" y="0"/>
                </a:moveTo>
                <a:lnTo>
                  <a:pt x="2965033" y="627628"/>
                </a:lnTo>
                <a:lnTo>
                  <a:pt x="2965033" y="3028040"/>
                </a:lnTo>
                <a:lnTo>
                  <a:pt x="1771146" y="3646862"/>
                </a:lnTo>
                <a:lnTo>
                  <a:pt x="0" y="2728784"/>
                </a:lnTo>
                <a:lnTo>
                  <a:pt x="0" y="909269"/>
                </a:lnTo>
                <a:lnTo>
                  <a:pt x="1754258" y="0"/>
                </a:ln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DF9AA0B0-9202-FB21-5480-2DE6142B7CF5}"/>
              </a:ext>
            </a:extLst>
          </p:cNvPr>
          <p:cNvSpPr/>
          <p:nvPr/>
        </p:nvSpPr>
        <p:spPr>
          <a:xfrm>
            <a:off x="7723049" y="2438400"/>
            <a:ext cx="1475762" cy="1704019"/>
          </a:xfrm>
          <a:custGeom>
            <a:avLst/>
            <a:gdLst>
              <a:gd name="connsiteX0" fmla="*/ 850436 w 1700301"/>
              <a:gd name="connsiteY0" fmla="*/ 0 h 1963287"/>
              <a:gd name="connsiteX1" fmla="*/ 0 w 1700301"/>
              <a:gd name="connsiteY1" fmla="*/ 490680 h 1963287"/>
              <a:gd name="connsiteX2" fmla="*/ 0 w 1700301"/>
              <a:gd name="connsiteY2" fmla="*/ 1472608 h 1963287"/>
              <a:gd name="connsiteX3" fmla="*/ 850436 w 1700301"/>
              <a:gd name="connsiteY3" fmla="*/ 1963288 h 1963287"/>
              <a:gd name="connsiteX4" fmla="*/ 1700302 w 1700301"/>
              <a:gd name="connsiteY4" fmla="*/ 1472608 h 1963287"/>
              <a:gd name="connsiteX5" fmla="*/ 1700302 w 1700301"/>
              <a:gd name="connsiteY5" fmla="*/ 490680 h 1963287"/>
              <a:gd name="connsiteX6" fmla="*/ 850436 w 1700301"/>
              <a:gd name="connsiteY6" fmla="*/ 0 h 196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301" h="1963287">
                <a:moveTo>
                  <a:pt x="850436" y="0"/>
                </a:moveTo>
                <a:lnTo>
                  <a:pt x="0" y="490680"/>
                </a:lnTo>
                <a:lnTo>
                  <a:pt x="0" y="1472608"/>
                </a:lnTo>
                <a:lnTo>
                  <a:pt x="850436" y="1963288"/>
                </a:lnTo>
                <a:lnTo>
                  <a:pt x="1700302" y="1472608"/>
                </a:lnTo>
                <a:lnTo>
                  <a:pt x="1700302" y="490680"/>
                </a:lnTo>
                <a:lnTo>
                  <a:pt x="850436" y="0"/>
                </a:lnTo>
                <a:close/>
              </a:path>
            </a:pathLst>
          </a:custGeom>
          <a:solidFill>
            <a:schemeClr val="bg2"/>
          </a:solidFill>
          <a:ln w="56919"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grpSp>
        <p:nvGrpSpPr>
          <p:cNvPr id="1036" name="Group 1035">
            <a:extLst>
              <a:ext uri="{FF2B5EF4-FFF2-40B4-BE49-F238E27FC236}">
                <a16:creationId xmlns:a16="http://schemas.microsoft.com/office/drawing/2014/main" id="{F68F79E3-9F28-C584-1206-26811EEDF502}"/>
              </a:ext>
            </a:extLst>
          </p:cNvPr>
          <p:cNvGrpSpPr/>
          <p:nvPr/>
        </p:nvGrpSpPr>
        <p:grpSpPr>
          <a:xfrm>
            <a:off x="1308572" y="276455"/>
            <a:ext cx="6737768" cy="4410308"/>
            <a:chOff x="1090813" y="158920"/>
            <a:chExt cx="6737768" cy="4410308"/>
          </a:xfrm>
        </p:grpSpPr>
        <p:sp>
          <p:nvSpPr>
            <p:cNvPr id="26" name="TextBox 25">
              <a:extLst>
                <a:ext uri="{FF2B5EF4-FFF2-40B4-BE49-F238E27FC236}">
                  <a16:creationId xmlns:a16="http://schemas.microsoft.com/office/drawing/2014/main" id="{4A735263-5643-25CE-DFD5-AFFD89D50A1D}"/>
                </a:ext>
              </a:extLst>
            </p:cNvPr>
            <p:cNvSpPr txBox="1"/>
            <p:nvPr/>
          </p:nvSpPr>
          <p:spPr>
            <a:xfrm>
              <a:off x="1090813" y="158920"/>
              <a:ext cx="6110416" cy="646331"/>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rPr>
                <a:t>شاخص فلاکت</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endParaRPr>
            </a:p>
          </p:txBody>
        </p:sp>
        <p:grpSp>
          <p:nvGrpSpPr>
            <p:cNvPr id="1035" name="Group 1034">
              <a:extLst>
                <a:ext uri="{FF2B5EF4-FFF2-40B4-BE49-F238E27FC236}">
                  <a16:creationId xmlns:a16="http://schemas.microsoft.com/office/drawing/2014/main" id="{01EC738F-3D9C-BB7B-82DE-231FD56E29FB}"/>
                </a:ext>
              </a:extLst>
            </p:cNvPr>
            <p:cNvGrpSpPr/>
            <p:nvPr/>
          </p:nvGrpSpPr>
          <p:grpSpPr>
            <a:xfrm>
              <a:off x="7147837" y="1746851"/>
              <a:ext cx="680744" cy="2822377"/>
              <a:chOff x="7147837" y="1746851"/>
              <a:chExt cx="680744" cy="2822377"/>
            </a:xfrm>
          </p:grpSpPr>
          <p:sp>
            <p:nvSpPr>
              <p:cNvPr id="1024" name="Freeform: Shape 1023">
                <a:extLst>
                  <a:ext uri="{FF2B5EF4-FFF2-40B4-BE49-F238E27FC236}">
                    <a16:creationId xmlns:a16="http://schemas.microsoft.com/office/drawing/2014/main" id="{22B45A17-9C87-2044-0E67-979DF328CEE4}"/>
                  </a:ext>
                </a:extLst>
              </p:cNvPr>
              <p:cNvSpPr/>
              <p:nvPr/>
            </p:nvSpPr>
            <p:spPr>
              <a:xfrm>
                <a:off x="7151617" y="3787557"/>
                <a:ext cx="676964" cy="781671"/>
              </a:xfrm>
              <a:custGeom>
                <a:avLst/>
                <a:gdLst>
                  <a:gd name="connsiteX0" fmla="*/ 850436 w 1700301"/>
                  <a:gd name="connsiteY0" fmla="*/ 0 h 1963287"/>
                  <a:gd name="connsiteX1" fmla="*/ 0 w 1700301"/>
                  <a:gd name="connsiteY1" fmla="*/ 490680 h 1963287"/>
                  <a:gd name="connsiteX2" fmla="*/ 0 w 1700301"/>
                  <a:gd name="connsiteY2" fmla="*/ 1472608 h 1963287"/>
                  <a:gd name="connsiteX3" fmla="*/ 850436 w 1700301"/>
                  <a:gd name="connsiteY3" fmla="*/ 1963288 h 1963287"/>
                  <a:gd name="connsiteX4" fmla="*/ 1700302 w 1700301"/>
                  <a:gd name="connsiteY4" fmla="*/ 1472608 h 1963287"/>
                  <a:gd name="connsiteX5" fmla="*/ 1700302 w 1700301"/>
                  <a:gd name="connsiteY5" fmla="*/ 490680 h 1963287"/>
                  <a:gd name="connsiteX6" fmla="*/ 850436 w 1700301"/>
                  <a:gd name="connsiteY6" fmla="*/ 0 h 196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301" h="1963287">
                    <a:moveTo>
                      <a:pt x="850436" y="0"/>
                    </a:moveTo>
                    <a:lnTo>
                      <a:pt x="0" y="490680"/>
                    </a:lnTo>
                    <a:lnTo>
                      <a:pt x="0" y="1472608"/>
                    </a:lnTo>
                    <a:lnTo>
                      <a:pt x="850436" y="1963288"/>
                    </a:lnTo>
                    <a:lnTo>
                      <a:pt x="1700302" y="1472608"/>
                    </a:lnTo>
                    <a:lnTo>
                      <a:pt x="1700302" y="490680"/>
                    </a:lnTo>
                    <a:lnTo>
                      <a:pt x="850436" y="0"/>
                    </a:lnTo>
                    <a:close/>
                  </a:path>
                </a:pathLst>
              </a:custGeom>
              <a:solidFill>
                <a:schemeClr val="bg2"/>
              </a:solidFill>
              <a:ln w="56919"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30" name="Freeform: Shape 29">
                <a:extLst>
                  <a:ext uri="{FF2B5EF4-FFF2-40B4-BE49-F238E27FC236}">
                    <a16:creationId xmlns:a16="http://schemas.microsoft.com/office/drawing/2014/main" id="{A4A47CAB-5D9A-1259-80D0-24F711495B27}"/>
                  </a:ext>
                </a:extLst>
              </p:cNvPr>
              <p:cNvSpPr/>
              <p:nvPr/>
            </p:nvSpPr>
            <p:spPr>
              <a:xfrm>
                <a:off x="7147837" y="1746851"/>
                <a:ext cx="676964" cy="781671"/>
              </a:xfrm>
              <a:custGeom>
                <a:avLst/>
                <a:gdLst>
                  <a:gd name="connsiteX0" fmla="*/ 850436 w 1700301"/>
                  <a:gd name="connsiteY0" fmla="*/ 0 h 1963287"/>
                  <a:gd name="connsiteX1" fmla="*/ 0 w 1700301"/>
                  <a:gd name="connsiteY1" fmla="*/ 490680 h 1963287"/>
                  <a:gd name="connsiteX2" fmla="*/ 0 w 1700301"/>
                  <a:gd name="connsiteY2" fmla="*/ 1472608 h 1963287"/>
                  <a:gd name="connsiteX3" fmla="*/ 850436 w 1700301"/>
                  <a:gd name="connsiteY3" fmla="*/ 1963288 h 1963287"/>
                  <a:gd name="connsiteX4" fmla="*/ 1700302 w 1700301"/>
                  <a:gd name="connsiteY4" fmla="*/ 1472608 h 1963287"/>
                  <a:gd name="connsiteX5" fmla="*/ 1700302 w 1700301"/>
                  <a:gd name="connsiteY5" fmla="*/ 490680 h 1963287"/>
                  <a:gd name="connsiteX6" fmla="*/ 850436 w 1700301"/>
                  <a:gd name="connsiteY6" fmla="*/ 0 h 196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301" h="1963287">
                    <a:moveTo>
                      <a:pt x="850436" y="0"/>
                    </a:moveTo>
                    <a:lnTo>
                      <a:pt x="0" y="490680"/>
                    </a:lnTo>
                    <a:lnTo>
                      <a:pt x="0" y="1472608"/>
                    </a:lnTo>
                    <a:lnTo>
                      <a:pt x="850436" y="1963288"/>
                    </a:lnTo>
                    <a:lnTo>
                      <a:pt x="1700302" y="1472608"/>
                    </a:lnTo>
                    <a:lnTo>
                      <a:pt x="1700302" y="490680"/>
                    </a:lnTo>
                    <a:lnTo>
                      <a:pt x="850436" y="0"/>
                    </a:lnTo>
                    <a:close/>
                  </a:path>
                </a:pathLst>
              </a:custGeom>
              <a:solidFill>
                <a:schemeClr val="bg2"/>
              </a:solidFill>
              <a:ln w="56919"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grpSp>
      </p:grpSp>
      <p:sp>
        <p:nvSpPr>
          <p:cNvPr id="22" name="TextBox 21">
            <a:extLst>
              <a:ext uri="{FF2B5EF4-FFF2-40B4-BE49-F238E27FC236}">
                <a16:creationId xmlns:a16="http://schemas.microsoft.com/office/drawing/2014/main" id="{4D7D7CE9-C98F-4455-B22C-13B69CE55C35}"/>
              </a:ext>
            </a:extLst>
          </p:cNvPr>
          <p:cNvSpPr txBox="1"/>
          <p:nvPr/>
        </p:nvSpPr>
        <p:spPr>
          <a:xfrm>
            <a:off x="434367" y="1864386"/>
            <a:ext cx="6830887" cy="1938992"/>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شاخص فلاکت یک نماگر ترکیبی است که از حاصل جمع نرخ تورم و نرخ بیکاری به دست می‌آید. این شاخص به طور کلی وضعیت اقتصادی و معیشتی مردم را نشان می‌دهد و هر چه سطح آن بالاتر باشد به معنای نامطلوب‌تر بودن اوضاع است. البته به دلیل تداوم وضعیت تورمی در ایران طی سال‌های پیاپی، این شاخص به نحو احسن نمی‌توان تغییرات وضع معیشتی مردم را منعکس کند چرا که همواره سطح تورم بالا وجود دارد و این تداوم، شاخص فلاکت را در سطوح بالای 50 نگه داشته است.</a:t>
            </a:r>
          </a:p>
        </p:txBody>
      </p:sp>
      <p:sp>
        <p:nvSpPr>
          <p:cNvPr id="25" name="TextBox 24">
            <a:extLst>
              <a:ext uri="{FF2B5EF4-FFF2-40B4-BE49-F238E27FC236}">
                <a16:creationId xmlns:a16="http://schemas.microsoft.com/office/drawing/2014/main" id="{7295464A-3582-4C54-8F1D-53AC52329548}"/>
              </a:ext>
            </a:extLst>
          </p:cNvPr>
          <p:cNvSpPr txBox="1"/>
          <p:nvPr/>
        </p:nvSpPr>
        <p:spPr>
          <a:xfrm>
            <a:off x="507030" y="4187242"/>
            <a:ext cx="6685562" cy="1631216"/>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از میان 31 استان کشور، شاخص فلاکت برای 21 استان در زمستان 1402 بالاتر از میانگین کشوری است. به بیان دیگر، 21 استان شاخص فلاکتی بالاتر از 49.3 را به ثبت رسانده‌اند. در مقابل، این شاخص تنها برای یک استان کمتر از 43 است. مقایسه شاخص فلاکت در زمستان سال گذشته با پاییز همان سال نشان می‌دهد که این شاخص در 29 استان کاهش یافته و تنها در دو استان افزایشی بوده است.</a:t>
            </a:r>
          </a:p>
        </p:txBody>
      </p:sp>
      <p:sp>
        <p:nvSpPr>
          <p:cNvPr id="27" name="TextBox 26">
            <a:extLst>
              <a:ext uri="{FF2B5EF4-FFF2-40B4-BE49-F238E27FC236}">
                <a16:creationId xmlns:a16="http://schemas.microsoft.com/office/drawing/2014/main" id="{D53837B2-A128-420C-AB71-1DC08C42E132}"/>
              </a:ext>
            </a:extLst>
          </p:cNvPr>
          <p:cNvSpPr txBox="1"/>
          <p:nvPr/>
        </p:nvSpPr>
        <p:spPr>
          <a:xfrm>
            <a:off x="0" y="6412268"/>
            <a:ext cx="6109252"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(منبع:اکو ایران،1403)</a:t>
            </a:r>
          </a:p>
        </p:txBody>
      </p:sp>
      <p:pic>
        <p:nvPicPr>
          <p:cNvPr id="2" name="Picture 1">
            <a:extLst>
              <a:ext uri="{FF2B5EF4-FFF2-40B4-BE49-F238E27FC236}">
                <a16:creationId xmlns:a16="http://schemas.microsoft.com/office/drawing/2014/main" id="{F6FE2FCC-9C07-1C0F-229C-B7253967E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83995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06F6754-EE74-EE2D-1467-ABA00B3D24A3}"/>
              </a:ext>
            </a:extLst>
          </p:cNvPr>
          <p:cNvSpPr/>
          <p:nvPr/>
        </p:nvSpPr>
        <p:spPr>
          <a:xfrm flipH="1">
            <a:off x="-13252" y="5142676"/>
            <a:ext cx="7368211" cy="1701383"/>
          </a:xfrm>
          <a:custGeom>
            <a:avLst/>
            <a:gdLst>
              <a:gd name="connsiteX0" fmla="*/ 5091818 w 5091817"/>
              <a:gd name="connsiteY0" fmla="*/ 0 h 2939900"/>
              <a:gd name="connsiteX1" fmla="*/ 0 w 5091817"/>
              <a:gd name="connsiteY1" fmla="*/ 2939901 h 2939900"/>
              <a:gd name="connsiteX2" fmla="*/ 5091818 w 5091817"/>
              <a:gd name="connsiteY2" fmla="*/ 2939901 h 2939900"/>
              <a:gd name="connsiteX3" fmla="*/ 5091818 w 5091817"/>
              <a:gd name="connsiteY3" fmla="*/ 0 h 2939900"/>
            </a:gdLst>
            <a:ahLst/>
            <a:cxnLst>
              <a:cxn ang="0">
                <a:pos x="connsiteX0" y="connsiteY0"/>
              </a:cxn>
              <a:cxn ang="0">
                <a:pos x="connsiteX1" y="connsiteY1"/>
              </a:cxn>
              <a:cxn ang="0">
                <a:pos x="connsiteX2" y="connsiteY2"/>
              </a:cxn>
              <a:cxn ang="0">
                <a:pos x="connsiteX3" y="connsiteY3"/>
              </a:cxn>
            </a:cxnLst>
            <a:rect l="l" t="t" r="r" b="b"/>
            <a:pathLst>
              <a:path w="5091817" h="2939900">
                <a:moveTo>
                  <a:pt x="5091818" y="0"/>
                </a:moveTo>
                <a:lnTo>
                  <a:pt x="0" y="2939901"/>
                </a:lnTo>
                <a:lnTo>
                  <a:pt x="5091818" y="2939901"/>
                </a:lnTo>
                <a:lnTo>
                  <a:pt x="5091818" y="0"/>
                </a:lnTo>
                <a:close/>
              </a:path>
            </a:pathLst>
          </a:custGeom>
          <a:solidFill>
            <a:schemeClr val="accent1"/>
          </a:solidFill>
          <a:ln w="380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D2E85B3-AB3E-4D7C-9B6E-7F4AC18F066E}"/>
              </a:ext>
            </a:extLst>
          </p:cNvPr>
          <p:cNvSpPr/>
          <p:nvPr/>
        </p:nvSpPr>
        <p:spPr>
          <a:xfrm rot="19829286">
            <a:off x="3731687" y="5641500"/>
            <a:ext cx="1044521" cy="1236890"/>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4D9311D-F786-41AF-AF4E-A41F6B563BFC}"/>
              </a:ext>
            </a:extLst>
          </p:cNvPr>
          <p:cNvSpPr txBox="1"/>
          <p:nvPr/>
        </p:nvSpPr>
        <p:spPr>
          <a:xfrm>
            <a:off x="1437972" y="746730"/>
            <a:ext cx="861151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rPr>
              <a:t>شاخص فلاکت استان‌ها در سال 1402</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ea typeface="+mn-ea"/>
              <a:cs typeface="B Titr" panose="00000700000000000000" pitchFamily="2" charset="-78"/>
            </a:endParaRPr>
          </a:p>
        </p:txBody>
      </p:sp>
      <p:sp>
        <p:nvSpPr>
          <p:cNvPr id="25" name="Freeform: Shape 24">
            <a:extLst>
              <a:ext uri="{FF2B5EF4-FFF2-40B4-BE49-F238E27FC236}">
                <a16:creationId xmlns:a16="http://schemas.microsoft.com/office/drawing/2014/main" id="{41F8CEA9-F8D3-4574-AB21-D4C2720A3D2F}"/>
              </a:ext>
            </a:extLst>
          </p:cNvPr>
          <p:cNvSpPr/>
          <p:nvPr/>
        </p:nvSpPr>
        <p:spPr>
          <a:xfrm rot="10800000" flipH="1">
            <a:off x="4823789" y="0"/>
            <a:ext cx="7368211" cy="1294750"/>
          </a:xfrm>
          <a:custGeom>
            <a:avLst/>
            <a:gdLst>
              <a:gd name="connsiteX0" fmla="*/ 5091818 w 5091817"/>
              <a:gd name="connsiteY0" fmla="*/ 0 h 2939900"/>
              <a:gd name="connsiteX1" fmla="*/ 0 w 5091817"/>
              <a:gd name="connsiteY1" fmla="*/ 2939901 h 2939900"/>
              <a:gd name="connsiteX2" fmla="*/ 5091818 w 5091817"/>
              <a:gd name="connsiteY2" fmla="*/ 2939901 h 2939900"/>
              <a:gd name="connsiteX3" fmla="*/ 5091818 w 5091817"/>
              <a:gd name="connsiteY3" fmla="*/ 0 h 2939900"/>
            </a:gdLst>
            <a:ahLst/>
            <a:cxnLst>
              <a:cxn ang="0">
                <a:pos x="connsiteX0" y="connsiteY0"/>
              </a:cxn>
              <a:cxn ang="0">
                <a:pos x="connsiteX1" y="connsiteY1"/>
              </a:cxn>
              <a:cxn ang="0">
                <a:pos x="connsiteX2" y="connsiteY2"/>
              </a:cxn>
              <a:cxn ang="0">
                <a:pos x="connsiteX3" y="connsiteY3"/>
              </a:cxn>
            </a:cxnLst>
            <a:rect l="l" t="t" r="r" b="b"/>
            <a:pathLst>
              <a:path w="5091817" h="2939900">
                <a:moveTo>
                  <a:pt x="5091818" y="0"/>
                </a:moveTo>
                <a:lnTo>
                  <a:pt x="0" y="2939901"/>
                </a:lnTo>
                <a:lnTo>
                  <a:pt x="5091818" y="2939901"/>
                </a:lnTo>
                <a:lnTo>
                  <a:pt x="5091818" y="0"/>
                </a:lnTo>
                <a:close/>
              </a:path>
            </a:pathLst>
          </a:custGeom>
          <a:solidFill>
            <a:schemeClr val="accent1"/>
          </a:solidFill>
          <a:ln w="380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A529637-FF7C-4071-8DA6-6626F2E8C06B}"/>
              </a:ext>
            </a:extLst>
          </p:cNvPr>
          <p:cNvPicPr>
            <a:picLocks noChangeAspect="1"/>
          </p:cNvPicPr>
          <p:nvPr/>
        </p:nvPicPr>
        <p:blipFill>
          <a:blip r:embed="rId2"/>
          <a:stretch>
            <a:fillRect/>
          </a:stretch>
        </p:blipFill>
        <p:spPr>
          <a:xfrm>
            <a:off x="1167592" y="1851036"/>
            <a:ext cx="5810250" cy="33991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Arrow: Up 6">
            <a:extLst>
              <a:ext uri="{FF2B5EF4-FFF2-40B4-BE49-F238E27FC236}">
                <a16:creationId xmlns:a16="http://schemas.microsoft.com/office/drawing/2014/main" id="{B245C1E1-273E-49CE-8246-706BC41A3C93}"/>
              </a:ext>
            </a:extLst>
          </p:cNvPr>
          <p:cNvSpPr/>
          <p:nvPr/>
        </p:nvSpPr>
        <p:spPr>
          <a:xfrm>
            <a:off x="4696789" y="4983593"/>
            <a:ext cx="254000" cy="5331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4C26E53-1BAC-419C-A51D-055B50BD0CB0}"/>
              </a:ext>
            </a:extLst>
          </p:cNvPr>
          <p:cNvSpPr txBox="1"/>
          <p:nvPr/>
        </p:nvSpPr>
        <p:spPr>
          <a:xfrm>
            <a:off x="10562996" y="6505505"/>
            <a:ext cx="2341863"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(منبع:اکو ایران،1403)</a:t>
            </a:r>
          </a:p>
        </p:txBody>
      </p:sp>
      <p:sp>
        <p:nvSpPr>
          <p:cNvPr id="17" name="TextBox 16">
            <a:extLst>
              <a:ext uri="{FF2B5EF4-FFF2-40B4-BE49-F238E27FC236}">
                <a16:creationId xmlns:a16="http://schemas.microsoft.com/office/drawing/2014/main" id="{FA9A4604-5734-4D40-99C9-9246F059B3FB}"/>
              </a:ext>
            </a:extLst>
          </p:cNvPr>
          <p:cNvSpPr txBox="1"/>
          <p:nvPr/>
        </p:nvSpPr>
        <p:spPr>
          <a:xfrm>
            <a:off x="7354959" y="2298372"/>
            <a:ext cx="4137349" cy="1938992"/>
          </a:xfrm>
          <a:prstGeom prst="rect">
            <a:avLst/>
          </a:prstGeom>
          <a:noFill/>
        </p:spPr>
        <p:txBody>
          <a:bodyPr wrap="square">
            <a:spAutoFit/>
          </a:bodyPr>
          <a:lstStyle/>
          <a:p>
            <a:pPr algn="just" rtl="1"/>
            <a:r>
              <a:rPr kumimoji="0" lang="fa-IR" sz="20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از میان 31 استان کشور، شاخص فلاکت برای 21 استان در سال 1402 بالاتر از میانگین کشوری است. به بیان دیگر، 21 استان شاخص فلاکتی بالاتر از 48.8 را به ثبت رسانده‌اند. </a:t>
            </a:r>
          </a:p>
          <a:p>
            <a:pPr algn="just" rtl="1"/>
            <a:r>
              <a:rPr lang="fa-IR" sz="2000" dirty="0">
                <a:solidFill>
                  <a:prstClr val="black"/>
                </a:solidFill>
                <a:latin typeface="Calibri" panose="020F0502020204030204"/>
                <a:cs typeface="B Mitra" panose="00000400000000000000" pitchFamily="2" charset="-78"/>
              </a:rPr>
              <a:t>همان طور که ملاحظه می‌شود بیشترین مقدار این شاخص مربوط به یزد و کمترین مربوط به تهران است.</a:t>
            </a:r>
            <a:endParaRPr lang="en-US" sz="1400" dirty="0">
              <a:cs typeface="B Mitra" panose="00000400000000000000" pitchFamily="2" charset="-78"/>
            </a:endParaRPr>
          </a:p>
        </p:txBody>
      </p:sp>
      <p:pic>
        <p:nvPicPr>
          <p:cNvPr id="2" name="Picture 1">
            <a:extLst>
              <a:ext uri="{FF2B5EF4-FFF2-40B4-BE49-F238E27FC236}">
                <a16:creationId xmlns:a16="http://schemas.microsoft.com/office/drawing/2014/main" id="{E101F828-A18C-BF94-CA99-A0D47E89B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145442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62A57A-D2E2-4712-ABD5-7B719B0113D8}"/>
              </a:ext>
            </a:extLst>
          </p:cNvPr>
          <p:cNvSpPr txBox="1">
            <a:spLocks/>
          </p:cNvSpPr>
          <p:nvPr/>
        </p:nvSpPr>
        <p:spPr>
          <a:xfrm>
            <a:off x="4310042" y="291128"/>
            <a:ext cx="3241675" cy="1503363"/>
          </a:xfrm>
          <a:prstGeom prst="rect">
            <a:avLst/>
          </a:prstGeom>
        </p:spPr>
        <p:txBody>
          <a:bodyPr anchor="ct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23" rtl="0" eaLnBrk="1" fontAlgn="auto" latinLnBrk="0" hangingPunct="1">
              <a:lnSpc>
                <a:spcPct val="90000"/>
              </a:lnSpc>
              <a:spcBef>
                <a:spcPct val="0"/>
              </a:spcBef>
              <a:spcAft>
                <a:spcPts val="0"/>
              </a:spcAft>
              <a:buClrTx/>
              <a:buSzTx/>
              <a:buFontTx/>
              <a:buNone/>
              <a:tabLst/>
              <a:defRPr/>
            </a:pPr>
            <a:r>
              <a:rPr lang="fa-IR" altLang="ko-KR" sz="3600" dirty="0">
                <a:solidFill>
                  <a:prstClr val="black">
                    <a:lumMod val="75000"/>
                    <a:lumOff val="25000"/>
                  </a:prstClr>
                </a:solidFill>
                <a:latin typeface="Arial"/>
                <a:cs typeface="B Titr" panose="00000700000000000000" pitchFamily="2" charset="-78"/>
              </a:rPr>
              <a:t>پیامدهای فقر</a:t>
            </a:r>
            <a:endParaRPr kumimoji="0" lang="ko-KR" altLang="en-US" sz="3600" b="0" i="0" u="none" strike="noStrike" kern="1200" cap="none" spc="0" normalizeH="0" baseline="0" noProof="0" dirty="0">
              <a:ln>
                <a:noFill/>
              </a:ln>
              <a:solidFill>
                <a:prstClr val="black">
                  <a:lumMod val="75000"/>
                  <a:lumOff val="25000"/>
                </a:prstClr>
              </a:solidFill>
              <a:effectLst/>
              <a:uLnTx/>
              <a:uFillTx/>
              <a:latin typeface="Arial"/>
              <a:cs typeface="B Titr" panose="00000700000000000000" pitchFamily="2" charset="-78"/>
            </a:endParaRPr>
          </a:p>
        </p:txBody>
      </p:sp>
      <p:sp>
        <p:nvSpPr>
          <p:cNvPr id="5" name="Rectangle 4">
            <a:extLst>
              <a:ext uri="{FF2B5EF4-FFF2-40B4-BE49-F238E27FC236}">
                <a16:creationId xmlns:a16="http://schemas.microsoft.com/office/drawing/2014/main" id="{3F2387D3-4DE7-40C7-84D2-0F1AF6F125A9}"/>
              </a:ext>
            </a:extLst>
          </p:cNvPr>
          <p:cNvSpPr/>
          <p:nvPr/>
        </p:nvSpPr>
        <p:spPr>
          <a:xfrm>
            <a:off x="8376000" y="0"/>
            <a:ext cx="381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62063817-860E-4682-B91E-815215B9C8E1}"/>
              </a:ext>
            </a:extLst>
          </p:cNvPr>
          <p:cNvSpPr/>
          <p:nvPr/>
        </p:nvSpPr>
        <p:spPr>
          <a:xfrm>
            <a:off x="0" y="0"/>
            <a:ext cx="3815129" cy="6858000"/>
          </a:xfrm>
          <a:prstGeom prst="rect">
            <a:avLst/>
          </a:prstGeom>
          <a:solidFill>
            <a:srgbClr val="A5B592"/>
          </a:solidFill>
          <a:ln w="59572" cap="flat">
            <a:noFill/>
            <a:prstDash val="solid"/>
            <a:miter/>
          </a:ln>
        </p:spPr>
        <p:txBody>
          <a:bodyPr rtlCol="0" anchor="ctr"/>
          <a:lstStyle/>
          <a:p>
            <a:pPr defTabSz="914400"/>
            <a:endParaRPr lang="ko-KR" altLang="en-US" kern="0" dirty="0">
              <a:solidFill>
                <a:prstClr val="black"/>
              </a:solidFill>
            </a:endParaRPr>
          </a:p>
        </p:txBody>
      </p:sp>
      <p:grpSp>
        <p:nvGrpSpPr>
          <p:cNvPr id="7" name="Group 6">
            <a:extLst>
              <a:ext uri="{FF2B5EF4-FFF2-40B4-BE49-F238E27FC236}">
                <a16:creationId xmlns:a16="http://schemas.microsoft.com/office/drawing/2014/main" id="{372BBE77-B1F1-4BC6-A246-49CBEF0FB147}"/>
              </a:ext>
            </a:extLst>
          </p:cNvPr>
          <p:cNvGrpSpPr/>
          <p:nvPr/>
        </p:nvGrpSpPr>
        <p:grpSpPr>
          <a:xfrm>
            <a:off x="6491839" y="2167567"/>
            <a:ext cx="2303451" cy="2001159"/>
            <a:chOff x="4070449" y="2766517"/>
            <a:chExt cx="2346599" cy="2038644"/>
          </a:xfrm>
        </p:grpSpPr>
        <p:sp>
          <p:nvSpPr>
            <p:cNvPr id="8" name="Diagonal Stripe 18">
              <a:extLst>
                <a:ext uri="{FF2B5EF4-FFF2-40B4-BE49-F238E27FC236}">
                  <a16:creationId xmlns:a16="http://schemas.microsoft.com/office/drawing/2014/main" id="{BA357741-1909-4BBC-9A4E-DD6F24701083}"/>
                </a:ext>
              </a:extLst>
            </p:cNvPr>
            <p:cNvSpPr>
              <a:spLocks noChangeAspect="1"/>
            </p:cNvSpPr>
            <p:nvPr/>
          </p:nvSpPr>
          <p:spPr>
            <a:xfrm rot="2848566">
              <a:off x="4228697" y="3717695"/>
              <a:ext cx="1076813" cy="1098119"/>
            </a:xfrm>
            <a:custGeom>
              <a:avLst/>
              <a:gdLst>
                <a:gd name="connsiteX0" fmla="*/ 348904 w 675990"/>
                <a:gd name="connsiteY0" fmla="*/ 312950 h 675086"/>
                <a:gd name="connsiteX1" fmla="*/ 361744 w 675990"/>
                <a:gd name="connsiteY1" fmla="*/ 304427 h 675086"/>
                <a:gd name="connsiteX2" fmla="*/ 387609 w 675990"/>
                <a:gd name="connsiteY2" fmla="*/ 311914 h 675086"/>
                <a:gd name="connsiteX3" fmla="*/ 399673 w 675990"/>
                <a:gd name="connsiteY3" fmla="*/ 352981 h 675086"/>
                <a:gd name="connsiteX4" fmla="*/ 398092 w 675990"/>
                <a:gd name="connsiteY4" fmla="*/ 358061 h 675086"/>
                <a:gd name="connsiteX5" fmla="*/ 348904 w 675990"/>
                <a:gd name="connsiteY5" fmla="*/ 312950 h 675086"/>
                <a:gd name="connsiteX6" fmla="*/ 230585 w 675990"/>
                <a:gd name="connsiteY6" fmla="*/ 257376 h 675086"/>
                <a:gd name="connsiteX7" fmla="*/ 274797 w 675990"/>
                <a:gd name="connsiteY7" fmla="*/ 297922 h 675086"/>
                <a:gd name="connsiteX8" fmla="*/ 274337 w 675990"/>
                <a:gd name="connsiteY8" fmla="*/ 298038 h 675086"/>
                <a:gd name="connsiteX9" fmla="*/ 239961 w 675990"/>
                <a:gd name="connsiteY9" fmla="*/ 288170 h 675086"/>
                <a:gd name="connsiteX10" fmla="*/ 239716 w 675990"/>
                <a:gd name="connsiteY10" fmla="*/ 288461 h 675086"/>
                <a:gd name="connsiteX11" fmla="*/ 230585 w 675990"/>
                <a:gd name="connsiteY11" fmla="*/ 257376 h 675086"/>
                <a:gd name="connsiteX12" fmla="*/ 175280 w 675990"/>
                <a:gd name="connsiteY12" fmla="*/ 206655 h 675086"/>
                <a:gd name="connsiteX13" fmla="*/ 188018 w 675990"/>
                <a:gd name="connsiteY13" fmla="*/ 218337 h 675086"/>
                <a:gd name="connsiteX14" fmla="*/ 176767 w 675990"/>
                <a:gd name="connsiteY14" fmla="*/ 241787 h 675086"/>
                <a:gd name="connsiteX15" fmla="*/ 204569 w 675990"/>
                <a:gd name="connsiteY15" fmla="*/ 330107 h 675086"/>
                <a:gd name="connsiteX16" fmla="*/ 280866 w 675990"/>
                <a:gd name="connsiteY16" fmla="*/ 352529 h 675086"/>
                <a:gd name="connsiteX17" fmla="*/ 318697 w 675990"/>
                <a:gd name="connsiteY17" fmla="*/ 338182 h 675086"/>
                <a:gd name="connsiteX18" fmla="*/ 369250 w 675990"/>
                <a:gd name="connsiteY18" fmla="*/ 384545 h 675086"/>
                <a:gd name="connsiteX19" fmla="*/ 327006 w 675990"/>
                <a:gd name="connsiteY19" fmla="*/ 373364 h 675086"/>
                <a:gd name="connsiteX20" fmla="*/ 284812 w 675990"/>
                <a:gd name="connsiteY20" fmla="*/ 415213 h 675086"/>
                <a:gd name="connsiteX21" fmla="*/ 385381 w 675990"/>
                <a:gd name="connsiteY21" fmla="*/ 441752 h 675086"/>
                <a:gd name="connsiteX22" fmla="*/ 415805 w 675990"/>
                <a:gd name="connsiteY22" fmla="*/ 427239 h 675086"/>
                <a:gd name="connsiteX23" fmla="*/ 428627 w 675990"/>
                <a:gd name="connsiteY23" fmla="*/ 438999 h 675086"/>
                <a:gd name="connsiteX24" fmla="*/ 454996 w 675990"/>
                <a:gd name="connsiteY24" fmla="*/ 410247 h 675086"/>
                <a:gd name="connsiteX25" fmla="*/ 443131 w 675990"/>
                <a:gd name="connsiteY25" fmla="*/ 399365 h 675086"/>
                <a:gd name="connsiteX26" fmla="*/ 457476 w 675990"/>
                <a:gd name="connsiteY26" fmla="*/ 366780 h 675086"/>
                <a:gd name="connsiteX27" fmla="*/ 428374 w 675990"/>
                <a:gd name="connsiteY27" fmla="*/ 268744 h 675086"/>
                <a:gd name="connsiteX28" fmla="*/ 428534 w 675990"/>
                <a:gd name="connsiteY28" fmla="*/ 268557 h 675086"/>
                <a:gd name="connsiteX29" fmla="*/ 427407 w 675990"/>
                <a:gd name="connsiteY29" fmla="*/ 267729 h 675086"/>
                <a:gd name="connsiteX30" fmla="*/ 427024 w 675990"/>
                <a:gd name="connsiteY30" fmla="*/ 267327 h 675086"/>
                <a:gd name="connsiteX31" fmla="*/ 426958 w 675990"/>
                <a:gd name="connsiteY31" fmla="*/ 267399 h 675086"/>
                <a:gd name="connsiteX32" fmla="*/ 352832 w 675990"/>
                <a:gd name="connsiteY32" fmla="*/ 248366 h 675086"/>
                <a:gd name="connsiteX33" fmla="*/ 307533 w 675990"/>
                <a:gd name="connsiteY33" fmla="*/ 275010 h 675086"/>
                <a:gd name="connsiteX34" fmla="*/ 255217 w 675990"/>
                <a:gd name="connsiteY34" fmla="*/ 227031 h 675086"/>
                <a:gd name="connsiteX35" fmla="*/ 258272 w 675990"/>
                <a:gd name="connsiteY35" fmla="*/ 225712 h 675086"/>
                <a:gd name="connsiteX36" fmla="*/ 296374 w 675990"/>
                <a:gd name="connsiteY36" fmla="*/ 235767 h 675086"/>
                <a:gd name="connsiteX37" fmla="*/ 334358 w 675990"/>
                <a:gd name="connsiteY37" fmla="*/ 198094 h 675086"/>
                <a:gd name="connsiteX38" fmla="*/ 243823 w 675990"/>
                <a:gd name="connsiteY38" fmla="*/ 174203 h 675086"/>
                <a:gd name="connsiteX39" fmla="*/ 213832 w 675990"/>
                <a:gd name="connsiteY39" fmla="*/ 189078 h 675086"/>
                <a:gd name="connsiteX40" fmla="*/ 201648 w 675990"/>
                <a:gd name="connsiteY40" fmla="*/ 177904 h 675086"/>
                <a:gd name="connsiteX41" fmla="*/ 175280 w 675990"/>
                <a:gd name="connsiteY41" fmla="*/ 206655 h 675086"/>
                <a:gd name="connsiteX42" fmla="*/ 12 w 675990"/>
                <a:gd name="connsiteY42" fmla="*/ 293155 h 675086"/>
                <a:gd name="connsiteX43" fmla="*/ 249809 w 675990"/>
                <a:gd name="connsiteY43" fmla="*/ 1624 h 675086"/>
                <a:gd name="connsiteX44" fmla="*/ 594173 w 675990"/>
                <a:gd name="connsiteY44" fmla="*/ 64966 h 675086"/>
                <a:gd name="connsiteX45" fmla="*/ 510663 w 675990"/>
                <a:gd name="connsiteY45" fmla="*/ 486821 h 675086"/>
                <a:gd name="connsiteX46" fmla="*/ 71150 w 675990"/>
                <a:gd name="connsiteY46" fmla="*/ 602445 h 675086"/>
                <a:gd name="connsiteX47" fmla="*/ 70567 w 675990"/>
                <a:gd name="connsiteY47" fmla="*/ 601568 h 675086"/>
                <a:gd name="connsiteX48" fmla="*/ 12 w 675990"/>
                <a:gd name="connsiteY48" fmla="*/ 293155 h 675086"/>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81821"/>
                <a:gd name="connsiteY0" fmla="*/ 335464 h 697600"/>
                <a:gd name="connsiteX1" fmla="*/ 361744 w 681821"/>
                <a:gd name="connsiteY1" fmla="*/ 326941 h 697600"/>
                <a:gd name="connsiteX2" fmla="*/ 387609 w 681821"/>
                <a:gd name="connsiteY2" fmla="*/ 334428 h 697600"/>
                <a:gd name="connsiteX3" fmla="*/ 399673 w 681821"/>
                <a:gd name="connsiteY3" fmla="*/ 375495 h 697600"/>
                <a:gd name="connsiteX4" fmla="*/ 398092 w 681821"/>
                <a:gd name="connsiteY4" fmla="*/ 380575 h 697600"/>
                <a:gd name="connsiteX5" fmla="*/ 348904 w 681821"/>
                <a:gd name="connsiteY5" fmla="*/ 335464 h 697600"/>
                <a:gd name="connsiteX6" fmla="*/ 230585 w 681821"/>
                <a:gd name="connsiteY6" fmla="*/ 279890 h 697600"/>
                <a:gd name="connsiteX7" fmla="*/ 274797 w 681821"/>
                <a:gd name="connsiteY7" fmla="*/ 320436 h 697600"/>
                <a:gd name="connsiteX8" fmla="*/ 274337 w 681821"/>
                <a:gd name="connsiteY8" fmla="*/ 320552 h 697600"/>
                <a:gd name="connsiteX9" fmla="*/ 239961 w 681821"/>
                <a:gd name="connsiteY9" fmla="*/ 310684 h 697600"/>
                <a:gd name="connsiteX10" fmla="*/ 239716 w 681821"/>
                <a:gd name="connsiteY10" fmla="*/ 310975 h 697600"/>
                <a:gd name="connsiteX11" fmla="*/ 230585 w 681821"/>
                <a:gd name="connsiteY11" fmla="*/ 279890 h 697600"/>
                <a:gd name="connsiteX12" fmla="*/ 175280 w 681821"/>
                <a:gd name="connsiteY12" fmla="*/ 229169 h 697600"/>
                <a:gd name="connsiteX13" fmla="*/ 188018 w 681821"/>
                <a:gd name="connsiteY13" fmla="*/ 240851 h 697600"/>
                <a:gd name="connsiteX14" fmla="*/ 176767 w 681821"/>
                <a:gd name="connsiteY14" fmla="*/ 264301 h 697600"/>
                <a:gd name="connsiteX15" fmla="*/ 204569 w 681821"/>
                <a:gd name="connsiteY15" fmla="*/ 352621 h 697600"/>
                <a:gd name="connsiteX16" fmla="*/ 280866 w 681821"/>
                <a:gd name="connsiteY16" fmla="*/ 375043 h 697600"/>
                <a:gd name="connsiteX17" fmla="*/ 318697 w 681821"/>
                <a:gd name="connsiteY17" fmla="*/ 360696 h 697600"/>
                <a:gd name="connsiteX18" fmla="*/ 369250 w 681821"/>
                <a:gd name="connsiteY18" fmla="*/ 407059 h 697600"/>
                <a:gd name="connsiteX19" fmla="*/ 327006 w 681821"/>
                <a:gd name="connsiteY19" fmla="*/ 395878 h 697600"/>
                <a:gd name="connsiteX20" fmla="*/ 284812 w 681821"/>
                <a:gd name="connsiteY20" fmla="*/ 437727 h 697600"/>
                <a:gd name="connsiteX21" fmla="*/ 385381 w 681821"/>
                <a:gd name="connsiteY21" fmla="*/ 464266 h 697600"/>
                <a:gd name="connsiteX22" fmla="*/ 415805 w 681821"/>
                <a:gd name="connsiteY22" fmla="*/ 449753 h 697600"/>
                <a:gd name="connsiteX23" fmla="*/ 428627 w 681821"/>
                <a:gd name="connsiteY23" fmla="*/ 461513 h 697600"/>
                <a:gd name="connsiteX24" fmla="*/ 454996 w 681821"/>
                <a:gd name="connsiteY24" fmla="*/ 432761 h 697600"/>
                <a:gd name="connsiteX25" fmla="*/ 443131 w 681821"/>
                <a:gd name="connsiteY25" fmla="*/ 421879 h 697600"/>
                <a:gd name="connsiteX26" fmla="*/ 457476 w 681821"/>
                <a:gd name="connsiteY26" fmla="*/ 389294 h 697600"/>
                <a:gd name="connsiteX27" fmla="*/ 428374 w 681821"/>
                <a:gd name="connsiteY27" fmla="*/ 291258 h 697600"/>
                <a:gd name="connsiteX28" fmla="*/ 428534 w 681821"/>
                <a:gd name="connsiteY28" fmla="*/ 291071 h 697600"/>
                <a:gd name="connsiteX29" fmla="*/ 427407 w 681821"/>
                <a:gd name="connsiteY29" fmla="*/ 290243 h 697600"/>
                <a:gd name="connsiteX30" fmla="*/ 427024 w 681821"/>
                <a:gd name="connsiteY30" fmla="*/ 289841 h 697600"/>
                <a:gd name="connsiteX31" fmla="*/ 426958 w 681821"/>
                <a:gd name="connsiteY31" fmla="*/ 289913 h 697600"/>
                <a:gd name="connsiteX32" fmla="*/ 352832 w 681821"/>
                <a:gd name="connsiteY32" fmla="*/ 270880 h 697600"/>
                <a:gd name="connsiteX33" fmla="*/ 307533 w 681821"/>
                <a:gd name="connsiteY33" fmla="*/ 297524 h 697600"/>
                <a:gd name="connsiteX34" fmla="*/ 255217 w 681821"/>
                <a:gd name="connsiteY34" fmla="*/ 249545 h 697600"/>
                <a:gd name="connsiteX35" fmla="*/ 258272 w 681821"/>
                <a:gd name="connsiteY35" fmla="*/ 248226 h 697600"/>
                <a:gd name="connsiteX36" fmla="*/ 296374 w 681821"/>
                <a:gd name="connsiteY36" fmla="*/ 258281 h 697600"/>
                <a:gd name="connsiteX37" fmla="*/ 334358 w 681821"/>
                <a:gd name="connsiteY37" fmla="*/ 220608 h 697600"/>
                <a:gd name="connsiteX38" fmla="*/ 243823 w 681821"/>
                <a:gd name="connsiteY38" fmla="*/ 196717 h 697600"/>
                <a:gd name="connsiteX39" fmla="*/ 213832 w 681821"/>
                <a:gd name="connsiteY39" fmla="*/ 211592 h 697600"/>
                <a:gd name="connsiteX40" fmla="*/ 201648 w 681821"/>
                <a:gd name="connsiteY40" fmla="*/ 200418 h 697600"/>
                <a:gd name="connsiteX41" fmla="*/ 175280 w 681821"/>
                <a:gd name="connsiteY41" fmla="*/ 229169 h 697600"/>
                <a:gd name="connsiteX42" fmla="*/ 12 w 681821"/>
                <a:gd name="connsiteY42" fmla="*/ 315669 h 697600"/>
                <a:gd name="connsiteX43" fmla="*/ 225239 w 681821"/>
                <a:gd name="connsiteY43" fmla="*/ 1605 h 697600"/>
                <a:gd name="connsiteX44" fmla="*/ 594173 w 681821"/>
                <a:gd name="connsiteY44" fmla="*/ 87480 h 697600"/>
                <a:gd name="connsiteX45" fmla="*/ 510663 w 681821"/>
                <a:gd name="connsiteY45" fmla="*/ 509335 h 697600"/>
                <a:gd name="connsiteX46" fmla="*/ 71150 w 681821"/>
                <a:gd name="connsiteY46" fmla="*/ 624959 h 697600"/>
                <a:gd name="connsiteX47" fmla="*/ 70567 w 681821"/>
                <a:gd name="connsiteY47" fmla="*/ 624082 h 697600"/>
                <a:gd name="connsiteX48" fmla="*/ 12 w 681821"/>
                <a:gd name="connsiteY48" fmla="*/ 315669 h 697600"/>
                <a:gd name="connsiteX0" fmla="*/ 348904 w 700110"/>
                <a:gd name="connsiteY0" fmla="*/ 336630 h 721497"/>
                <a:gd name="connsiteX1" fmla="*/ 361744 w 700110"/>
                <a:gd name="connsiteY1" fmla="*/ 328107 h 721497"/>
                <a:gd name="connsiteX2" fmla="*/ 387609 w 700110"/>
                <a:gd name="connsiteY2" fmla="*/ 335594 h 721497"/>
                <a:gd name="connsiteX3" fmla="*/ 399673 w 700110"/>
                <a:gd name="connsiteY3" fmla="*/ 376661 h 721497"/>
                <a:gd name="connsiteX4" fmla="*/ 398092 w 700110"/>
                <a:gd name="connsiteY4" fmla="*/ 381741 h 721497"/>
                <a:gd name="connsiteX5" fmla="*/ 348904 w 700110"/>
                <a:gd name="connsiteY5" fmla="*/ 336630 h 721497"/>
                <a:gd name="connsiteX6" fmla="*/ 230585 w 700110"/>
                <a:gd name="connsiteY6" fmla="*/ 281056 h 721497"/>
                <a:gd name="connsiteX7" fmla="*/ 274797 w 700110"/>
                <a:gd name="connsiteY7" fmla="*/ 321602 h 721497"/>
                <a:gd name="connsiteX8" fmla="*/ 274337 w 700110"/>
                <a:gd name="connsiteY8" fmla="*/ 321718 h 721497"/>
                <a:gd name="connsiteX9" fmla="*/ 239961 w 700110"/>
                <a:gd name="connsiteY9" fmla="*/ 311850 h 721497"/>
                <a:gd name="connsiteX10" fmla="*/ 239716 w 700110"/>
                <a:gd name="connsiteY10" fmla="*/ 312141 h 721497"/>
                <a:gd name="connsiteX11" fmla="*/ 230585 w 700110"/>
                <a:gd name="connsiteY11" fmla="*/ 281056 h 721497"/>
                <a:gd name="connsiteX12" fmla="*/ 175280 w 700110"/>
                <a:gd name="connsiteY12" fmla="*/ 230335 h 721497"/>
                <a:gd name="connsiteX13" fmla="*/ 188018 w 700110"/>
                <a:gd name="connsiteY13" fmla="*/ 242017 h 721497"/>
                <a:gd name="connsiteX14" fmla="*/ 176767 w 700110"/>
                <a:gd name="connsiteY14" fmla="*/ 265467 h 721497"/>
                <a:gd name="connsiteX15" fmla="*/ 204569 w 700110"/>
                <a:gd name="connsiteY15" fmla="*/ 353787 h 721497"/>
                <a:gd name="connsiteX16" fmla="*/ 280866 w 700110"/>
                <a:gd name="connsiteY16" fmla="*/ 376209 h 721497"/>
                <a:gd name="connsiteX17" fmla="*/ 318697 w 700110"/>
                <a:gd name="connsiteY17" fmla="*/ 361862 h 721497"/>
                <a:gd name="connsiteX18" fmla="*/ 369250 w 700110"/>
                <a:gd name="connsiteY18" fmla="*/ 408225 h 721497"/>
                <a:gd name="connsiteX19" fmla="*/ 327006 w 700110"/>
                <a:gd name="connsiteY19" fmla="*/ 397044 h 721497"/>
                <a:gd name="connsiteX20" fmla="*/ 284812 w 700110"/>
                <a:gd name="connsiteY20" fmla="*/ 438893 h 721497"/>
                <a:gd name="connsiteX21" fmla="*/ 385381 w 700110"/>
                <a:gd name="connsiteY21" fmla="*/ 465432 h 721497"/>
                <a:gd name="connsiteX22" fmla="*/ 415805 w 700110"/>
                <a:gd name="connsiteY22" fmla="*/ 450919 h 721497"/>
                <a:gd name="connsiteX23" fmla="*/ 428627 w 700110"/>
                <a:gd name="connsiteY23" fmla="*/ 462679 h 721497"/>
                <a:gd name="connsiteX24" fmla="*/ 454996 w 700110"/>
                <a:gd name="connsiteY24" fmla="*/ 433927 h 721497"/>
                <a:gd name="connsiteX25" fmla="*/ 443131 w 700110"/>
                <a:gd name="connsiteY25" fmla="*/ 423045 h 721497"/>
                <a:gd name="connsiteX26" fmla="*/ 457476 w 700110"/>
                <a:gd name="connsiteY26" fmla="*/ 390460 h 721497"/>
                <a:gd name="connsiteX27" fmla="*/ 428374 w 700110"/>
                <a:gd name="connsiteY27" fmla="*/ 292424 h 721497"/>
                <a:gd name="connsiteX28" fmla="*/ 428534 w 700110"/>
                <a:gd name="connsiteY28" fmla="*/ 292237 h 721497"/>
                <a:gd name="connsiteX29" fmla="*/ 427407 w 700110"/>
                <a:gd name="connsiteY29" fmla="*/ 291409 h 721497"/>
                <a:gd name="connsiteX30" fmla="*/ 427024 w 700110"/>
                <a:gd name="connsiteY30" fmla="*/ 291007 h 721497"/>
                <a:gd name="connsiteX31" fmla="*/ 426958 w 700110"/>
                <a:gd name="connsiteY31" fmla="*/ 291079 h 721497"/>
                <a:gd name="connsiteX32" fmla="*/ 352832 w 700110"/>
                <a:gd name="connsiteY32" fmla="*/ 272046 h 721497"/>
                <a:gd name="connsiteX33" fmla="*/ 307533 w 700110"/>
                <a:gd name="connsiteY33" fmla="*/ 298690 h 721497"/>
                <a:gd name="connsiteX34" fmla="*/ 255217 w 700110"/>
                <a:gd name="connsiteY34" fmla="*/ 250711 h 721497"/>
                <a:gd name="connsiteX35" fmla="*/ 258272 w 700110"/>
                <a:gd name="connsiteY35" fmla="*/ 249392 h 721497"/>
                <a:gd name="connsiteX36" fmla="*/ 296374 w 700110"/>
                <a:gd name="connsiteY36" fmla="*/ 259447 h 721497"/>
                <a:gd name="connsiteX37" fmla="*/ 334358 w 700110"/>
                <a:gd name="connsiteY37" fmla="*/ 221774 h 721497"/>
                <a:gd name="connsiteX38" fmla="*/ 243823 w 700110"/>
                <a:gd name="connsiteY38" fmla="*/ 197883 h 721497"/>
                <a:gd name="connsiteX39" fmla="*/ 213832 w 700110"/>
                <a:gd name="connsiteY39" fmla="*/ 212758 h 721497"/>
                <a:gd name="connsiteX40" fmla="*/ 201648 w 700110"/>
                <a:gd name="connsiteY40" fmla="*/ 201584 h 721497"/>
                <a:gd name="connsiteX41" fmla="*/ 175280 w 700110"/>
                <a:gd name="connsiteY41" fmla="*/ 230335 h 721497"/>
                <a:gd name="connsiteX42" fmla="*/ 12 w 700110"/>
                <a:gd name="connsiteY42" fmla="*/ 316835 h 721497"/>
                <a:gd name="connsiteX43" fmla="*/ 225239 w 700110"/>
                <a:gd name="connsiteY43" fmla="*/ 2771 h 721497"/>
                <a:gd name="connsiteX44" fmla="*/ 594173 w 700110"/>
                <a:gd name="connsiteY44" fmla="*/ 88646 h 721497"/>
                <a:gd name="connsiteX45" fmla="*/ 588618 w 700110"/>
                <a:gd name="connsiteY45" fmla="*/ 559376 h 721497"/>
                <a:gd name="connsiteX46" fmla="*/ 71150 w 700110"/>
                <a:gd name="connsiteY46" fmla="*/ 626125 h 721497"/>
                <a:gd name="connsiteX47" fmla="*/ 70567 w 700110"/>
                <a:gd name="connsiteY47" fmla="*/ 625248 h 721497"/>
                <a:gd name="connsiteX48" fmla="*/ 12 w 700110"/>
                <a:gd name="connsiteY48" fmla="*/ 316835 h 721497"/>
                <a:gd name="connsiteX0" fmla="*/ 348904 w 717019"/>
                <a:gd name="connsiteY0" fmla="*/ 335844 h 720711"/>
                <a:gd name="connsiteX1" fmla="*/ 361744 w 717019"/>
                <a:gd name="connsiteY1" fmla="*/ 327321 h 720711"/>
                <a:gd name="connsiteX2" fmla="*/ 387609 w 717019"/>
                <a:gd name="connsiteY2" fmla="*/ 334808 h 720711"/>
                <a:gd name="connsiteX3" fmla="*/ 399673 w 717019"/>
                <a:gd name="connsiteY3" fmla="*/ 375875 h 720711"/>
                <a:gd name="connsiteX4" fmla="*/ 398092 w 717019"/>
                <a:gd name="connsiteY4" fmla="*/ 380955 h 720711"/>
                <a:gd name="connsiteX5" fmla="*/ 348904 w 717019"/>
                <a:gd name="connsiteY5" fmla="*/ 335844 h 720711"/>
                <a:gd name="connsiteX6" fmla="*/ 230585 w 717019"/>
                <a:gd name="connsiteY6" fmla="*/ 280270 h 720711"/>
                <a:gd name="connsiteX7" fmla="*/ 274797 w 717019"/>
                <a:gd name="connsiteY7" fmla="*/ 320816 h 720711"/>
                <a:gd name="connsiteX8" fmla="*/ 274337 w 717019"/>
                <a:gd name="connsiteY8" fmla="*/ 320932 h 720711"/>
                <a:gd name="connsiteX9" fmla="*/ 239961 w 717019"/>
                <a:gd name="connsiteY9" fmla="*/ 311064 h 720711"/>
                <a:gd name="connsiteX10" fmla="*/ 239716 w 717019"/>
                <a:gd name="connsiteY10" fmla="*/ 311355 h 720711"/>
                <a:gd name="connsiteX11" fmla="*/ 230585 w 717019"/>
                <a:gd name="connsiteY11" fmla="*/ 280270 h 720711"/>
                <a:gd name="connsiteX12" fmla="*/ 175280 w 717019"/>
                <a:gd name="connsiteY12" fmla="*/ 229549 h 720711"/>
                <a:gd name="connsiteX13" fmla="*/ 188018 w 717019"/>
                <a:gd name="connsiteY13" fmla="*/ 241231 h 720711"/>
                <a:gd name="connsiteX14" fmla="*/ 176767 w 717019"/>
                <a:gd name="connsiteY14" fmla="*/ 264681 h 720711"/>
                <a:gd name="connsiteX15" fmla="*/ 204569 w 717019"/>
                <a:gd name="connsiteY15" fmla="*/ 353001 h 720711"/>
                <a:gd name="connsiteX16" fmla="*/ 280866 w 717019"/>
                <a:gd name="connsiteY16" fmla="*/ 375423 h 720711"/>
                <a:gd name="connsiteX17" fmla="*/ 318697 w 717019"/>
                <a:gd name="connsiteY17" fmla="*/ 361076 h 720711"/>
                <a:gd name="connsiteX18" fmla="*/ 369250 w 717019"/>
                <a:gd name="connsiteY18" fmla="*/ 407439 h 720711"/>
                <a:gd name="connsiteX19" fmla="*/ 327006 w 717019"/>
                <a:gd name="connsiteY19" fmla="*/ 396258 h 720711"/>
                <a:gd name="connsiteX20" fmla="*/ 284812 w 717019"/>
                <a:gd name="connsiteY20" fmla="*/ 438107 h 720711"/>
                <a:gd name="connsiteX21" fmla="*/ 385381 w 717019"/>
                <a:gd name="connsiteY21" fmla="*/ 464646 h 720711"/>
                <a:gd name="connsiteX22" fmla="*/ 415805 w 717019"/>
                <a:gd name="connsiteY22" fmla="*/ 450133 h 720711"/>
                <a:gd name="connsiteX23" fmla="*/ 428627 w 717019"/>
                <a:gd name="connsiteY23" fmla="*/ 461893 h 720711"/>
                <a:gd name="connsiteX24" fmla="*/ 454996 w 717019"/>
                <a:gd name="connsiteY24" fmla="*/ 433141 h 720711"/>
                <a:gd name="connsiteX25" fmla="*/ 443131 w 717019"/>
                <a:gd name="connsiteY25" fmla="*/ 422259 h 720711"/>
                <a:gd name="connsiteX26" fmla="*/ 457476 w 717019"/>
                <a:gd name="connsiteY26" fmla="*/ 389674 h 720711"/>
                <a:gd name="connsiteX27" fmla="*/ 428374 w 717019"/>
                <a:gd name="connsiteY27" fmla="*/ 291638 h 720711"/>
                <a:gd name="connsiteX28" fmla="*/ 428534 w 717019"/>
                <a:gd name="connsiteY28" fmla="*/ 291451 h 720711"/>
                <a:gd name="connsiteX29" fmla="*/ 427407 w 717019"/>
                <a:gd name="connsiteY29" fmla="*/ 290623 h 720711"/>
                <a:gd name="connsiteX30" fmla="*/ 427024 w 717019"/>
                <a:gd name="connsiteY30" fmla="*/ 290221 h 720711"/>
                <a:gd name="connsiteX31" fmla="*/ 426958 w 717019"/>
                <a:gd name="connsiteY31" fmla="*/ 290293 h 720711"/>
                <a:gd name="connsiteX32" fmla="*/ 352832 w 717019"/>
                <a:gd name="connsiteY32" fmla="*/ 271260 h 720711"/>
                <a:gd name="connsiteX33" fmla="*/ 307533 w 717019"/>
                <a:gd name="connsiteY33" fmla="*/ 297904 h 720711"/>
                <a:gd name="connsiteX34" fmla="*/ 255217 w 717019"/>
                <a:gd name="connsiteY34" fmla="*/ 249925 h 720711"/>
                <a:gd name="connsiteX35" fmla="*/ 258272 w 717019"/>
                <a:gd name="connsiteY35" fmla="*/ 248606 h 720711"/>
                <a:gd name="connsiteX36" fmla="*/ 296374 w 717019"/>
                <a:gd name="connsiteY36" fmla="*/ 258661 h 720711"/>
                <a:gd name="connsiteX37" fmla="*/ 334358 w 717019"/>
                <a:gd name="connsiteY37" fmla="*/ 220988 h 720711"/>
                <a:gd name="connsiteX38" fmla="*/ 243823 w 717019"/>
                <a:gd name="connsiteY38" fmla="*/ 197097 h 720711"/>
                <a:gd name="connsiteX39" fmla="*/ 213832 w 717019"/>
                <a:gd name="connsiteY39" fmla="*/ 211972 h 720711"/>
                <a:gd name="connsiteX40" fmla="*/ 201648 w 717019"/>
                <a:gd name="connsiteY40" fmla="*/ 200798 h 720711"/>
                <a:gd name="connsiteX41" fmla="*/ 175280 w 717019"/>
                <a:gd name="connsiteY41" fmla="*/ 229549 h 720711"/>
                <a:gd name="connsiteX42" fmla="*/ 12 w 717019"/>
                <a:gd name="connsiteY42" fmla="*/ 316049 h 720711"/>
                <a:gd name="connsiteX43" fmla="*/ 225239 w 717019"/>
                <a:gd name="connsiteY43" fmla="*/ 1985 h 720711"/>
                <a:gd name="connsiteX44" fmla="*/ 638347 w 717019"/>
                <a:gd name="connsiteY44" fmla="*/ 96063 h 720711"/>
                <a:gd name="connsiteX45" fmla="*/ 588618 w 717019"/>
                <a:gd name="connsiteY45" fmla="*/ 558590 h 720711"/>
                <a:gd name="connsiteX46" fmla="*/ 71150 w 717019"/>
                <a:gd name="connsiteY46" fmla="*/ 625339 h 720711"/>
                <a:gd name="connsiteX47" fmla="*/ 70567 w 717019"/>
                <a:gd name="connsiteY47" fmla="*/ 624462 h 720711"/>
                <a:gd name="connsiteX48" fmla="*/ 12 w 717019"/>
                <a:gd name="connsiteY48" fmla="*/ 316049 h 720711"/>
                <a:gd name="connsiteX0" fmla="*/ 348904 w 720751"/>
                <a:gd name="connsiteY0" fmla="*/ 335142 h 720009"/>
                <a:gd name="connsiteX1" fmla="*/ 361744 w 720751"/>
                <a:gd name="connsiteY1" fmla="*/ 326619 h 720009"/>
                <a:gd name="connsiteX2" fmla="*/ 387609 w 720751"/>
                <a:gd name="connsiteY2" fmla="*/ 334106 h 720009"/>
                <a:gd name="connsiteX3" fmla="*/ 399673 w 720751"/>
                <a:gd name="connsiteY3" fmla="*/ 375173 h 720009"/>
                <a:gd name="connsiteX4" fmla="*/ 398092 w 720751"/>
                <a:gd name="connsiteY4" fmla="*/ 380253 h 720009"/>
                <a:gd name="connsiteX5" fmla="*/ 348904 w 720751"/>
                <a:gd name="connsiteY5" fmla="*/ 335142 h 720009"/>
                <a:gd name="connsiteX6" fmla="*/ 230585 w 720751"/>
                <a:gd name="connsiteY6" fmla="*/ 279568 h 720009"/>
                <a:gd name="connsiteX7" fmla="*/ 274797 w 720751"/>
                <a:gd name="connsiteY7" fmla="*/ 320114 h 720009"/>
                <a:gd name="connsiteX8" fmla="*/ 274337 w 720751"/>
                <a:gd name="connsiteY8" fmla="*/ 320230 h 720009"/>
                <a:gd name="connsiteX9" fmla="*/ 239961 w 720751"/>
                <a:gd name="connsiteY9" fmla="*/ 310362 h 720009"/>
                <a:gd name="connsiteX10" fmla="*/ 239716 w 720751"/>
                <a:gd name="connsiteY10" fmla="*/ 310653 h 720009"/>
                <a:gd name="connsiteX11" fmla="*/ 230585 w 720751"/>
                <a:gd name="connsiteY11" fmla="*/ 279568 h 720009"/>
                <a:gd name="connsiteX12" fmla="*/ 175280 w 720751"/>
                <a:gd name="connsiteY12" fmla="*/ 228847 h 720009"/>
                <a:gd name="connsiteX13" fmla="*/ 188018 w 720751"/>
                <a:gd name="connsiteY13" fmla="*/ 240529 h 720009"/>
                <a:gd name="connsiteX14" fmla="*/ 176767 w 720751"/>
                <a:gd name="connsiteY14" fmla="*/ 263979 h 720009"/>
                <a:gd name="connsiteX15" fmla="*/ 204569 w 720751"/>
                <a:gd name="connsiteY15" fmla="*/ 352299 h 720009"/>
                <a:gd name="connsiteX16" fmla="*/ 280866 w 720751"/>
                <a:gd name="connsiteY16" fmla="*/ 374721 h 720009"/>
                <a:gd name="connsiteX17" fmla="*/ 318697 w 720751"/>
                <a:gd name="connsiteY17" fmla="*/ 360374 h 720009"/>
                <a:gd name="connsiteX18" fmla="*/ 369250 w 720751"/>
                <a:gd name="connsiteY18" fmla="*/ 406737 h 720009"/>
                <a:gd name="connsiteX19" fmla="*/ 327006 w 720751"/>
                <a:gd name="connsiteY19" fmla="*/ 395556 h 720009"/>
                <a:gd name="connsiteX20" fmla="*/ 284812 w 720751"/>
                <a:gd name="connsiteY20" fmla="*/ 437405 h 720009"/>
                <a:gd name="connsiteX21" fmla="*/ 385381 w 720751"/>
                <a:gd name="connsiteY21" fmla="*/ 463944 h 720009"/>
                <a:gd name="connsiteX22" fmla="*/ 415805 w 720751"/>
                <a:gd name="connsiteY22" fmla="*/ 449431 h 720009"/>
                <a:gd name="connsiteX23" fmla="*/ 428627 w 720751"/>
                <a:gd name="connsiteY23" fmla="*/ 461191 h 720009"/>
                <a:gd name="connsiteX24" fmla="*/ 454996 w 720751"/>
                <a:gd name="connsiteY24" fmla="*/ 432439 h 720009"/>
                <a:gd name="connsiteX25" fmla="*/ 443131 w 720751"/>
                <a:gd name="connsiteY25" fmla="*/ 421557 h 720009"/>
                <a:gd name="connsiteX26" fmla="*/ 457476 w 720751"/>
                <a:gd name="connsiteY26" fmla="*/ 388972 h 720009"/>
                <a:gd name="connsiteX27" fmla="*/ 428374 w 720751"/>
                <a:gd name="connsiteY27" fmla="*/ 290936 h 720009"/>
                <a:gd name="connsiteX28" fmla="*/ 428534 w 720751"/>
                <a:gd name="connsiteY28" fmla="*/ 290749 h 720009"/>
                <a:gd name="connsiteX29" fmla="*/ 427407 w 720751"/>
                <a:gd name="connsiteY29" fmla="*/ 289921 h 720009"/>
                <a:gd name="connsiteX30" fmla="*/ 427024 w 720751"/>
                <a:gd name="connsiteY30" fmla="*/ 289519 h 720009"/>
                <a:gd name="connsiteX31" fmla="*/ 426958 w 720751"/>
                <a:gd name="connsiteY31" fmla="*/ 289591 h 720009"/>
                <a:gd name="connsiteX32" fmla="*/ 352832 w 720751"/>
                <a:gd name="connsiteY32" fmla="*/ 270558 h 720009"/>
                <a:gd name="connsiteX33" fmla="*/ 307533 w 720751"/>
                <a:gd name="connsiteY33" fmla="*/ 297202 h 720009"/>
                <a:gd name="connsiteX34" fmla="*/ 255217 w 720751"/>
                <a:gd name="connsiteY34" fmla="*/ 249223 h 720009"/>
                <a:gd name="connsiteX35" fmla="*/ 258272 w 720751"/>
                <a:gd name="connsiteY35" fmla="*/ 247904 h 720009"/>
                <a:gd name="connsiteX36" fmla="*/ 296374 w 720751"/>
                <a:gd name="connsiteY36" fmla="*/ 257959 h 720009"/>
                <a:gd name="connsiteX37" fmla="*/ 334358 w 720751"/>
                <a:gd name="connsiteY37" fmla="*/ 220286 h 720009"/>
                <a:gd name="connsiteX38" fmla="*/ 243823 w 720751"/>
                <a:gd name="connsiteY38" fmla="*/ 196395 h 720009"/>
                <a:gd name="connsiteX39" fmla="*/ 213832 w 720751"/>
                <a:gd name="connsiteY39" fmla="*/ 211270 h 720009"/>
                <a:gd name="connsiteX40" fmla="*/ 201648 w 720751"/>
                <a:gd name="connsiteY40" fmla="*/ 200096 h 720009"/>
                <a:gd name="connsiteX41" fmla="*/ 175280 w 720751"/>
                <a:gd name="connsiteY41" fmla="*/ 228847 h 720009"/>
                <a:gd name="connsiteX42" fmla="*/ 12 w 720751"/>
                <a:gd name="connsiteY42" fmla="*/ 315347 h 720009"/>
                <a:gd name="connsiteX43" fmla="*/ 225239 w 720751"/>
                <a:gd name="connsiteY43" fmla="*/ 1283 h 720009"/>
                <a:gd name="connsiteX44" fmla="*/ 638347 w 720751"/>
                <a:gd name="connsiteY44" fmla="*/ 95361 h 720009"/>
                <a:gd name="connsiteX45" fmla="*/ 588618 w 720751"/>
                <a:gd name="connsiteY45" fmla="*/ 557888 h 720009"/>
                <a:gd name="connsiteX46" fmla="*/ 71150 w 720751"/>
                <a:gd name="connsiteY46" fmla="*/ 624637 h 720009"/>
                <a:gd name="connsiteX47" fmla="*/ 70567 w 720751"/>
                <a:gd name="connsiteY47" fmla="*/ 623760 h 720009"/>
                <a:gd name="connsiteX48" fmla="*/ 12 w 720751"/>
                <a:gd name="connsiteY48" fmla="*/ 315347 h 720009"/>
                <a:gd name="connsiteX0" fmla="*/ 362658 w 734505"/>
                <a:gd name="connsiteY0" fmla="*/ 335142 h 720009"/>
                <a:gd name="connsiteX1" fmla="*/ 375498 w 734505"/>
                <a:gd name="connsiteY1" fmla="*/ 326619 h 720009"/>
                <a:gd name="connsiteX2" fmla="*/ 401363 w 734505"/>
                <a:gd name="connsiteY2" fmla="*/ 334106 h 720009"/>
                <a:gd name="connsiteX3" fmla="*/ 413427 w 734505"/>
                <a:gd name="connsiteY3" fmla="*/ 375173 h 720009"/>
                <a:gd name="connsiteX4" fmla="*/ 411846 w 734505"/>
                <a:gd name="connsiteY4" fmla="*/ 380253 h 720009"/>
                <a:gd name="connsiteX5" fmla="*/ 362658 w 734505"/>
                <a:gd name="connsiteY5" fmla="*/ 335142 h 720009"/>
                <a:gd name="connsiteX6" fmla="*/ 244339 w 734505"/>
                <a:gd name="connsiteY6" fmla="*/ 279568 h 720009"/>
                <a:gd name="connsiteX7" fmla="*/ 288551 w 734505"/>
                <a:gd name="connsiteY7" fmla="*/ 320114 h 720009"/>
                <a:gd name="connsiteX8" fmla="*/ 288091 w 734505"/>
                <a:gd name="connsiteY8" fmla="*/ 320230 h 720009"/>
                <a:gd name="connsiteX9" fmla="*/ 253715 w 734505"/>
                <a:gd name="connsiteY9" fmla="*/ 310362 h 720009"/>
                <a:gd name="connsiteX10" fmla="*/ 253470 w 734505"/>
                <a:gd name="connsiteY10" fmla="*/ 310653 h 720009"/>
                <a:gd name="connsiteX11" fmla="*/ 244339 w 734505"/>
                <a:gd name="connsiteY11" fmla="*/ 279568 h 720009"/>
                <a:gd name="connsiteX12" fmla="*/ 189034 w 734505"/>
                <a:gd name="connsiteY12" fmla="*/ 228847 h 720009"/>
                <a:gd name="connsiteX13" fmla="*/ 201772 w 734505"/>
                <a:gd name="connsiteY13" fmla="*/ 240529 h 720009"/>
                <a:gd name="connsiteX14" fmla="*/ 190521 w 734505"/>
                <a:gd name="connsiteY14" fmla="*/ 263979 h 720009"/>
                <a:gd name="connsiteX15" fmla="*/ 218323 w 734505"/>
                <a:gd name="connsiteY15" fmla="*/ 352299 h 720009"/>
                <a:gd name="connsiteX16" fmla="*/ 294620 w 734505"/>
                <a:gd name="connsiteY16" fmla="*/ 374721 h 720009"/>
                <a:gd name="connsiteX17" fmla="*/ 332451 w 734505"/>
                <a:gd name="connsiteY17" fmla="*/ 360374 h 720009"/>
                <a:gd name="connsiteX18" fmla="*/ 383004 w 734505"/>
                <a:gd name="connsiteY18" fmla="*/ 406737 h 720009"/>
                <a:gd name="connsiteX19" fmla="*/ 340760 w 734505"/>
                <a:gd name="connsiteY19" fmla="*/ 395556 h 720009"/>
                <a:gd name="connsiteX20" fmla="*/ 298566 w 734505"/>
                <a:gd name="connsiteY20" fmla="*/ 437405 h 720009"/>
                <a:gd name="connsiteX21" fmla="*/ 399135 w 734505"/>
                <a:gd name="connsiteY21" fmla="*/ 463944 h 720009"/>
                <a:gd name="connsiteX22" fmla="*/ 429559 w 734505"/>
                <a:gd name="connsiteY22" fmla="*/ 449431 h 720009"/>
                <a:gd name="connsiteX23" fmla="*/ 442381 w 734505"/>
                <a:gd name="connsiteY23" fmla="*/ 461191 h 720009"/>
                <a:gd name="connsiteX24" fmla="*/ 468750 w 734505"/>
                <a:gd name="connsiteY24" fmla="*/ 432439 h 720009"/>
                <a:gd name="connsiteX25" fmla="*/ 456885 w 734505"/>
                <a:gd name="connsiteY25" fmla="*/ 421557 h 720009"/>
                <a:gd name="connsiteX26" fmla="*/ 471230 w 734505"/>
                <a:gd name="connsiteY26" fmla="*/ 388972 h 720009"/>
                <a:gd name="connsiteX27" fmla="*/ 442128 w 734505"/>
                <a:gd name="connsiteY27" fmla="*/ 290936 h 720009"/>
                <a:gd name="connsiteX28" fmla="*/ 442288 w 734505"/>
                <a:gd name="connsiteY28" fmla="*/ 290749 h 720009"/>
                <a:gd name="connsiteX29" fmla="*/ 441161 w 734505"/>
                <a:gd name="connsiteY29" fmla="*/ 289921 h 720009"/>
                <a:gd name="connsiteX30" fmla="*/ 440778 w 734505"/>
                <a:gd name="connsiteY30" fmla="*/ 289519 h 720009"/>
                <a:gd name="connsiteX31" fmla="*/ 440712 w 734505"/>
                <a:gd name="connsiteY31" fmla="*/ 289591 h 720009"/>
                <a:gd name="connsiteX32" fmla="*/ 366586 w 734505"/>
                <a:gd name="connsiteY32" fmla="*/ 270558 h 720009"/>
                <a:gd name="connsiteX33" fmla="*/ 321287 w 734505"/>
                <a:gd name="connsiteY33" fmla="*/ 297202 h 720009"/>
                <a:gd name="connsiteX34" fmla="*/ 268971 w 734505"/>
                <a:gd name="connsiteY34" fmla="*/ 249223 h 720009"/>
                <a:gd name="connsiteX35" fmla="*/ 272026 w 734505"/>
                <a:gd name="connsiteY35" fmla="*/ 247904 h 720009"/>
                <a:gd name="connsiteX36" fmla="*/ 310128 w 734505"/>
                <a:gd name="connsiteY36" fmla="*/ 257959 h 720009"/>
                <a:gd name="connsiteX37" fmla="*/ 348112 w 734505"/>
                <a:gd name="connsiteY37" fmla="*/ 220286 h 720009"/>
                <a:gd name="connsiteX38" fmla="*/ 257577 w 734505"/>
                <a:gd name="connsiteY38" fmla="*/ 196395 h 720009"/>
                <a:gd name="connsiteX39" fmla="*/ 227586 w 734505"/>
                <a:gd name="connsiteY39" fmla="*/ 211270 h 720009"/>
                <a:gd name="connsiteX40" fmla="*/ 215402 w 734505"/>
                <a:gd name="connsiteY40" fmla="*/ 200096 h 720009"/>
                <a:gd name="connsiteX41" fmla="*/ 189034 w 734505"/>
                <a:gd name="connsiteY41" fmla="*/ 228847 h 720009"/>
                <a:gd name="connsiteX42" fmla="*/ 13766 w 734505"/>
                <a:gd name="connsiteY42" fmla="*/ 315347 h 720009"/>
                <a:gd name="connsiteX43" fmla="*/ 238993 w 734505"/>
                <a:gd name="connsiteY43" fmla="*/ 1283 h 720009"/>
                <a:gd name="connsiteX44" fmla="*/ 652101 w 734505"/>
                <a:gd name="connsiteY44" fmla="*/ 95361 h 720009"/>
                <a:gd name="connsiteX45" fmla="*/ 602372 w 734505"/>
                <a:gd name="connsiteY45" fmla="*/ 557888 h 720009"/>
                <a:gd name="connsiteX46" fmla="*/ 84904 w 734505"/>
                <a:gd name="connsiteY46" fmla="*/ 624637 h 720009"/>
                <a:gd name="connsiteX47" fmla="*/ 34164 w 734505"/>
                <a:gd name="connsiteY47" fmla="*/ 555144 h 720009"/>
                <a:gd name="connsiteX48" fmla="*/ 13766 w 734505"/>
                <a:gd name="connsiteY48" fmla="*/ 315347 h 720009"/>
                <a:gd name="connsiteX0" fmla="*/ 362658 w 734505"/>
                <a:gd name="connsiteY0" fmla="*/ 335142 h 735979"/>
                <a:gd name="connsiteX1" fmla="*/ 375498 w 734505"/>
                <a:gd name="connsiteY1" fmla="*/ 326619 h 735979"/>
                <a:gd name="connsiteX2" fmla="*/ 401363 w 734505"/>
                <a:gd name="connsiteY2" fmla="*/ 334106 h 735979"/>
                <a:gd name="connsiteX3" fmla="*/ 413427 w 734505"/>
                <a:gd name="connsiteY3" fmla="*/ 375173 h 735979"/>
                <a:gd name="connsiteX4" fmla="*/ 411846 w 734505"/>
                <a:gd name="connsiteY4" fmla="*/ 380253 h 735979"/>
                <a:gd name="connsiteX5" fmla="*/ 362658 w 734505"/>
                <a:gd name="connsiteY5" fmla="*/ 335142 h 735979"/>
                <a:gd name="connsiteX6" fmla="*/ 244339 w 734505"/>
                <a:gd name="connsiteY6" fmla="*/ 279568 h 735979"/>
                <a:gd name="connsiteX7" fmla="*/ 288551 w 734505"/>
                <a:gd name="connsiteY7" fmla="*/ 320114 h 735979"/>
                <a:gd name="connsiteX8" fmla="*/ 288091 w 734505"/>
                <a:gd name="connsiteY8" fmla="*/ 320230 h 735979"/>
                <a:gd name="connsiteX9" fmla="*/ 253715 w 734505"/>
                <a:gd name="connsiteY9" fmla="*/ 310362 h 735979"/>
                <a:gd name="connsiteX10" fmla="*/ 253470 w 734505"/>
                <a:gd name="connsiteY10" fmla="*/ 310653 h 735979"/>
                <a:gd name="connsiteX11" fmla="*/ 244339 w 734505"/>
                <a:gd name="connsiteY11" fmla="*/ 279568 h 735979"/>
                <a:gd name="connsiteX12" fmla="*/ 189034 w 734505"/>
                <a:gd name="connsiteY12" fmla="*/ 228847 h 735979"/>
                <a:gd name="connsiteX13" fmla="*/ 201772 w 734505"/>
                <a:gd name="connsiteY13" fmla="*/ 240529 h 735979"/>
                <a:gd name="connsiteX14" fmla="*/ 190521 w 734505"/>
                <a:gd name="connsiteY14" fmla="*/ 263979 h 735979"/>
                <a:gd name="connsiteX15" fmla="*/ 218323 w 734505"/>
                <a:gd name="connsiteY15" fmla="*/ 352299 h 735979"/>
                <a:gd name="connsiteX16" fmla="*/ 294620 w 734505"/>
                <a:gd name="connsiteY16" fmla="*/ 374721 h 735979"/>
                <a:gd name="connsiteX17" fmla="*/ 332451 w 734505"/>
                <a:gd name="connsiteY17" fmla="*/ 360374 h 735979"/>
                <a:gd name="connsiteX18" fmla="*/ 383004 w 734505"/>
                <a:gd name="connsiteY18" fmla="*/ 406737 h 735979"/>
                <a:gd name="connsiteX19" fmla="*/ 340760 w 734505"/>
                <a:gd name="connsiteY19" fmla="*/ 395556 h 735979"/>
                <a:gd name="connsiteX20" fmla="*/ 298566 w 734505"/>
                <a:gd name="connsiteY20" fmla="*/ 437405 h 735979"/>
                <a:gd name="connsiteX21" fmla="*/ 399135 w 734505"/>
                <a:gd name="connsiteY21" fmla="*/ 463944 h 735979"/>
                <a:gd name="connsiteX22" fmla="*/ 429559 w 734505"/>
                <a:gd name="connsiteY22" fmla="*/ 449431 h 735979"/>
                <a:gd name="connsiteX23" fmla="*/ 442381 w 734505"/>
                <a:gd name="connsiteY23" fmla="*/ 461191 h 735979"/>
                <a:gd name="connsiteX24" fmla="*/ 468750 w 734505"/>
                <a:gd name="connsiteY24" fmla="*/ 432439 h 735979"/>
                <a:gd name="connsiteX25" fmla="*/ 456885 w 734505"/>
                <a:gd name="connsiteY25" fmla="*/ 421557 h 735979"/>
                <a:gd name="connsiteX26" fmla="*/ 471230 w 734505"/>
                <a:gd name="connsiteY26" fmla="*/ 388972 h 735979"/>
                <a:gd name="connsiteX27" fmla="*/ 442128 w 734505"/>
                <a:gd name="connsiteY27" fmla="*/ 290936 h 735979"/>
                <a:gd name="connsiteX28" fmla="*/ 442288 w 734505"/>
                <a:gd name="connsiteY28" fmla="*/ 290749 h 735979"/>
                <a:gd name="connsiteX29" fmla="*/ 441161 w 734505"/>
                <a:gd name="connsiteY29" fmla="*/ 289921 h 735979"/>
                <a:gd name="connsiteX30" fmla="*/ 440778 w 734505"/>
                <a:gd name="connsiteY30" fmla="*/ 289519 h 735979"/>
                <a:gd name="connsiteX31" fmla="*/ 440712 w 734505"/>
                <a:gd name="connsiteY31" fmla="*/ 289591 h 735979"/>
                <a:gd name="connsiteX32" fmla="*/ 366586 w 734505"/>
                <a:gd name="connsiteY32" fmla="*/ 270558 h 735979"/>
                <a:gd name="connsiteX33" fmla="*/ 321287 w 734505"/>
                <a:gd name="connsiteY33" fmla="*/ 297202 h 735979"/>
                <a:gd name="connsiteX34" fmla="*/ 268971 w 734505"/>
                <a:gd name="connsiteY34" fmla="*/ 249223 h 735979"/>
                <a:gd name="connsiteX35" fmla="*/ 272026 w 734505"/>
                <a:gd name="connsiteY35" fmla="*/ 247904 h 735979"/>
                <a:gd name="connsiteX36" fmla="*/ 310128 w 734505"/>
                <a:gd name="connsiteY36" fmla="*/ 257959 h 735979"/>
                <a:gd name="connsiteX37" fmla="*/ 348112 w 734505"/>
                <a:gd name="connsiteY37" fmla="*/ 220286 h 735979"/>
                <a:gd name="connsiteX38" fmla="*/ 257577 w 734505"/>
                <a:gd name="connsiteY38" fmla="*/ 196395 h 735979"/>
                <a:gd name="connsiteX39" fmla="*/ 227586 w 734505"/>
                <a:gd name="connsiteY39" fmla="*/ 211270 h 735979"/>
                <a:gd name="connsiteX40" fmla="*/ 215402 w 734505"/>
                <a:gd name="connsiteY40" fmla="*/ 200096 h 735979"/>
                <a:gd name="connsiteX41" fmla="*/ 189034 w 734505"/>
                <a:gd name="connsiteY41" fmla="*/ 228847 h 735979"/>
                <a:gd name="connsiteX42" fmla="*/ 13766 w 734505"/>
                <a:gd name="connsiteY42" fmla="*/ 315347 h 735979"/>
                <a:gd name="connsiteX43" fmla="*/ 238993 w 734505"/>
                <a:gd name="connsiteY43" fmla="*/ 1283 h 735979"/>
                <a:gd name="connsiteX44" fmla="*/ 652101 w 734505"/>
                <a:gd name="connsiteY44" fmla="*/ 95361 h 735979"/>
                <a:gd name="connsiteX45" fmla="*/ 602372 w 734505"/>
                <a:gd name="connsiteY45" fmla="*/ 557888 h 735979"/>
                <a:gd name="connsiteX46" fmla="*/ 146920 w 734505"/>
                <a:gd name="connsiteY46" fmla="*/ 655663 h 735979"/>
                <a:gd name="connsiteX47" fmla="*/ 34164 w 734505"/>
                <a:gd name="connsiteY47" fmla="*/ 555144 h 735979"/>
                <a:gd name="connsiteX48" fmla="*/ 13766 w 734505"/>
                <a:gd name="connsiteY48" fmla="*/ 315347 h 735979"/>
                <a:gd name="connsiteX0" fmla="*/ 348892 w 720739"/>
                <a:gd name="connsiteY0" fmla="*/ 335142 h 735979"/>
                <a:gd name="connsiteX1" fmla="*/ 361732 w 720739"/>
                <a:gd name="connsiteY1" fmla="*/ 326619 h 735979"/>
                <a:gd name="connsiteX2" fmla="*/ 387597 w 720739"/>
                <a:gd name="connsiteY2" fmla="*/ 334106 h 735979"/>
                <a:gd name="connsiteX3" fmla="*/ 399661 w 720739"/>
                <a:gd name="connsiteY3" fmla="*/ 375173 h 735979"/>
                <a:gd name="connsiteX4" fmla="*/ 398080 w 720739"/>
                <a:gd name="connsiteY4" fmla="*/ 380253 h 735979"/>
                <a:gd name="connsiteX5" fmla="*/ 348892 w 720739"/>
                <a:gd name="connsiteY5" fmla="*/ 335142 h 735979"/>
                <a:gd name="connsiteX6" fmla="*/ 230573 w 720739"/>
                <a:gd name="connsiteY6" fmla="*/ 279568 h 735979"/>
                <a:gd name="connsiteX7" fmla="*/ 274785 w 720739"/>
                <a:gd name="connsiteY7" fmla="*/ 320114 h 735979"/>
                <a:gd name="connsiteX8" fmla="*/ 274325 w 720739"/>
                <a:gd name="connsiteY8" fmla="*/ 320230 h 735979"/>
                <a:gd name="connsiteX9" fmla="*/ 239949 w 720739"/>
                <a:gd name="connsiteY9" fmla="*/ 310362 h 735979"/>
                <a:gd name="connsiteX10" fmla="*/ 239704 w 720739"/>
                <a:gd name="connsiteY10" fmla="*/ 310653 h 735979"/>
                <a:gd name="connsiteX11" fmla="*/ 230573 w 720739"/>
                <a:gd name="connsiteY11" fmla="*/ 279568 h 735979"/>
                <a:gd name="connsiteX12" fmla="*/ 175268 w 720739"/>
                <a:gd name="connsiteY12" fmla="*/ 228847 h 735979"/>
                <a:gd name="connsiteX13" fmla="*/ 188006 w 720739"/>
                <a:gd name="connsiteY13" fmla="*/ 240529 h 735979"/>
                <a:gd name="connsiteX14" fmla="*/ 176755 w 720739"/>
                <a:gd name="connsiteY14" fmla="*/ 263979 h 735979"/>
                <a:gd name="connsiteX15" fmla="*/ 204557 w 720739"/>
                <a:gd name="connsiteY15" fmla="*/ 352299 h 735979"/>
                <a:gd name="connsiteX16" fmla="*/ 280854 w 720739"/>
                <a:gd name="connsiteY16" fmla="*/ 374721 h 735979"/>
                <a:gd name="connsiteX17" fmla="*/ 318685 w 720739"/>
                <a:gd name="connsiteY17" fmla="*/ 360374 h 735979"/>
                <a:gd name="connsiteX18" fmla="*/ 369238 w 720739"/>
                <a:gd name="connsiteY18" fmla="*/ 406737 h 735979"/>
                <a:gd name="connsiteX19" fmla="*/ 326994 w 720739"/>
                <a:gd name="connsiteY19" fmla="*/ 395556 h 735979"/>
                <a:gd name="connsiteX20" fmla="*/ 284800 w 720739"/>
                <a:gd name="connsiteY20" fmla="*/ 437405 h 735979"/>
                <a:gd name="connsiteX21" fmla="*/ 385369 w 720739"/>
                <a:gd name="connsiteY21" fmla="*/ 463944 h 735979"/>
                <a:gd name="connsiteX22" fmla="*/ 415793 w 720739"/>
                <a:gd name="connsiteY22" fmla="*/ 449431 h 735979"/>
                <a:gd name="connsiteX23" fmla="*/ 428615 w 720739"/>
                <a:gd name="connsiteY23" fmla="*/ 461191 h 735979"/>
                <a:gd name="connsiteX24" fmla="*/ 454984 w 720739"/>
                <a:gd name="connsiteY24" fmla="*/ 432439 h 735979"/>
                <a:gd name="connsiteX25" fmla="*/ 443119 w 720739"/>
                <a:gd name="connsiteY25" fmla="*/ 421557 h 735979"/>
                <a:gd name="connsiteX26" fmla="*/ 457464 w 720739"/>
                <a:gd name="connsiteY26" fmla="*/ 388972 h 735979"/>
                <a:gd name="connsiteX27" fmla="*/ 428362 w 720739"/>
                <a:gd name="connsiteY27" fmla="*/ 290936 h 735979"/>
                <a:gd name="connsiteX28" fmla="*/ 428522 w 720739"/>
                <a:gd name="connsiteY28" fmla="*/ 290749 h 735979"/>
                <a:gd name="connsiteX29" fmla="*/ 427395 w 720739"/>
                <a:gd name="connsiteY29" fmla="*/ 289921 h 735979"/>
                <a:gd name="connsiteX30" fmla="*/ 427012 w 720739"/>
                <a:gd name="connsiteY30" fmla="*/ 289519 h 735979"/>
                <a:gd name="connsiteX31" fmla="*/ 426946 w 720739"/>
                <a:gd name="connsiteY31" fmla="*/ 289591 h 735979"/>
                <a:gd name="connsiteX32" fmla="*/ 352820 w 720739"/>
                <a:gd name="connsiteY32" fmla="*/ 270558 h 735979"/>
                <a:gd name="connsiteX33" fmla="*/ 307521 w 720739"/>
                <a:gd name="connsiteY33" fmla="*/ 297202 h 735979"/>
                <a:gd name="connsiteX34" fmla="*/ 255205 w 720739"/>
                <a:gd name="connsiteY34" fmla="*/ 249223 h 735979"/>
                <a:gd name="connsiteX35" fmla="*/ 258260 w 720739"/>
                <a:gd name="connsiteY35" fmla="*/ 247904 h 735979"/>
                <a:gd name="connsiteX36" fmla="*/ 296362 w 720739"/>
                <a:gd name="connsiteY36" fmla="*/ 257959 h 735979"/>
                <a:gd name="connsiteX37" fmla="*/ 334346 w 720739"/>
                <a:gd name="connsiteY37" fmla="*/ 220286 h 735979"/>
                <a:gd name="connsiteX38" fmla="*/ 243811 w 720739"/>
                <a:gd name="connsiteY38" fmla="*/ 196395 h 735979"/>
                <a:gd name="connsiteX39" fmla="*/ 213820 w 720739"/>
                <a:gd name="connsiteY39" fmla="*/ 211270 h 735979"/>
                <a:gd name="connsiteX40" fmla="*/ 201636 w 720739"/>
                <a:gd name="connsiteY40" fmla="*/ 200096 h 735979"/>
                <a:gd name="connsiteX41" fmla="*/ 175268 w 720739"/>
                <a:gd name="connsiteY41" fmla="*/ 228847 h 735979"/>
                <a:gd name="connsiteX42" fmla="*/ 0 w 720739"/>
                <a:gd name="connsiteY42" fmla="*/ 315347 h 735979"/>
                <a:gd name="connsiteX43" fmla="*/ 225227 w 720739"/>
                <a:gd name="connsiteY43" fmla="*/ 1283 h 735979"/>
                <a:gd name="connsiteX44" fmla="*/ 638335 w 720739"/>
                <a:gd name="connsiteY44" fmla="*/ 95361 h 735979"/>
                <a:gd name="connsiteX45" fmla="*/ 588606 w 720739"/>
                <a:gd name="connsiteY45" fmla="*/ 557888 h 735979"/>
                <a:gd name="connsiteX46" fmla="*/ 133154 w 720739"/>
                <a:gd name="connsiteY46" fmla="*/ 655663 h 735979"/>
                <a:gd name="connsiteX47" fmla="*/ 0 w 720739"/>
                <a:gd name="connsiteY47" fmla="*/ 315347 h 735979"/>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29933"/>
                <a:gd name="connsiteX1" fmla="*/ 361732 w 720739"/>
                <a:gd name="connsiteY1" fmla="*/ 326619 h 729933"/>
                <a:gd name="connsiteX2" fmla="*/ 387597 w 720739"/>
                <a:gd name="connsiteY2" fmla="*/ 334106 h 729933"/>
                <a:gd name="connsiteX3" fmla="*/ 399661 w 720739"/>
                <a:gd name="connsiteY3" fmla="*/ 375173 h 729933"/>
                <a:gd name="connsiteX4" fmla="*/ 398080 w 720739"/>
                <a:gd name="connsiteY4" fmla="*/ 380253 h 729933"/>
                <a:gd name="connsiteX5" fmla="*/ 348892 w 720739"/>
                <a:gd name="connsiteY5" fmla="*/ 335142 h 729933"/>
                <a:gd name="connsiteX6" fmla="*/ 230573 w 720739"/>
                <a:gd name="connsiteY6" fmla="*/ 279568 h 729933"/>
                <a:gd name="connsiteX7" fmla="*/ 274785 w 720739"/>
                <a:gd name="connsiteY7" fmla="*/ 320114 h 729933"/>
                <a:gd name="connsiteX8" fmla="*/ 274325 w 720739"/>
                <a:gd name="connsiteY8" fmla="*/ 320230 h 729933"/>
                <a:gd name="connsiteX9" fmla="*/ 239949 w 720739"/>
                <a:gd name="connsiteY9" fmla="*/ 310362 h 729933"/>
                <a:gd name="connsiteX10" fmla="*/ 239704 w 720739"/>
                <a:gd name="connsiteY10" fmla="*/ 310653 h 729933"/>
                <a:gd name="connsiteX11" fmla="*/ 230573 w 720739"/>
                <a:gd name="connsiteY11" fmla="*/ 279568 h 729933"/>
                <a:gd name="connsiteX12" fmla="*/ 175268 w 720739"/>
                <a:gd name="connsiteY12" fmla="*/ 228847 h 729933"/>
                <a:gd name="connsiteX13" fmla="*/ 188006 w 720739"/>
                <a:gd name="connsiteY13" fmla="*/ 240529 h 729933"/>
                <a:gd name="connsiteX14" fmla="*/ 176755 w 720739"/>
                <a:gd name="connsiteY14" fmla="*/ 263979 h 729933"/>
                <a:gd name="connsiteX15" fmla="*/ 204557 w 720739"/>
                <a:gd name="connsiteY15" fmla="*/ 352299 h 729933"/>
                <a:gd name="connsiteX16" fmla="*/ 280854 w 720739"/>
                <a:gd name="connsiteY16" fmla="*/ 374721 h 729933"/>
                <a:gd name="connsiteX17" fmla="*/ 318685 w 720739"/>
                <a:gd name="connsiteY17" fmla="*/ 360374 h 729933"/>
                <a:gd name="connsiteX18" fmla="*/ 369238 w 720739"/>
                <a:gd name="connsiteY18" fmla="*/ 406737 h 729933"/>
                <a:gd name="connsiteX19" fmla="*/ 326994 w 720739"/>
                <a:gd name="connsiteY19" fmla="*/ 395556 h 729933"/>
                <a:gd name="connsiteX20" fmla="*/ 284800 w 720739"/>
                <a:gd name="connsiteY20" fmla="*/ 437405 h 729933"/>
                <a:gd name="connsiteX21" fmla="*/ 385369 w 720739"/>
                <a:gd name="connsiteY21" fmla="*/ 463944 h 729933"/>
                <a:gd name="connsiteX22" fmla="*/ 415793 w 720739"/>
                <a:gd name="connsiteY22" fmla="*/ 449431 h 729933"/>
                <a:gd name="connsiteX23" fmla="*/ 428615 w 720739"/>
                <a:gd name="connsiteY23" fmla="*/ 461191 h 729933"/>
                <a:gd name="connsiteX24" fmla="*/ 454984 w 720739"/>
                <a:gd name="connsiteY24" fmla="*/ 432439 h 729933"/>
                <a:gd name="connsiteX25" fmla="*/ 443119 w 720739"/>
                <a:gd name="connsiteY25" fmla="*/ 421557 h 729933"/>
                <a:gd name="connsiteX26" fmla="*/ 457464 w 720739"/>
                <a:gd name="connsiteY26" fmla="*/ 388972 h 729933"/>
                <a:gd name="connsiteX27" fmla="*/ 428362 w 720739"/>
                <a:gd name="connsiteY27" fmla="*/ 290936 h 729933"/>
                <a:gd name="connsiteX28" fmla="*/ 428522 w 720739"/>
                <a:gd name="connsiteY28" fmla="*/ 290749 h 729933"/>
                <a:gd name="connsiteX29" fmla="*/ 427395 w 720739"/>
                <a:gd name="connsiteY29" fmla="*/ 289921 h 729933"/>
                <a:gd name="connsiteX30" fmla="*/ 427012 w 720739"/>
                <a:gd name="connsiteY30" fmla="*/ 289519 h 729933"/>
                <a:gd name="connsiteX31" fmla="*/ 426946 w 720739"/>
                <a:gd name="connsiteY31" fmla="*/ 289591 h 729933"/>
                <a:gd name="connsiteX32" fmla="*/ 352820 w 720739"/>
                <a:gd name="connsiteY32" fmla="*/ 270558 h 729933"/>
                <a:gd name="connsiteX33" fmla="*/ 307521 w 720739"/>
                <a:gd name="connsiteY33" fmla="*/ 297202 h 729933"/>
                <a:gd name="connsiteX34" fmla="*/ 255205 w 720739"/>
                <a:gd name="connsiteY34" fmla="*/ 249223 h 729933"/>
                <a:gd name="connsiteX35" fmla="*/ 258260 w 720739"/>
                <a:gd name="connsiteY35" fmla="*/ 247904 h 729933"/>
                <a:gd name="connsiteX36" fmla="*/ 296362 w 720739"/>
                <a:gd name="connsiteY36" fmla="*/ 257959 h 729933"/>
                <a:gd name="connsiteX37" fmla="*/ 334346 w 720739"/>
                <a:gd name="connsiteY37" fmla="*/ 220286 h 729933"/>
                <a:gd name="connsiteX38" fmla="*/ 243811 w 720739"/>
                <a:gd name="connsiteY38" fmla="*/ 196395 h 729933"/>
                <a:gd name="connsiteX39" fmla="*/ 213820 w 720739"/>
                <a:gd name="connsiteY39" fmla="*/ 211270 h 729933"/>
                <a:gd name="connsiteX40" fmla="*/ 201636 w 720739"/>
                <a:gd name="connsiteY40" fmla="*/ 200096 h 729933"/>
                <a:gd name="connsiteX41" fmla="*/ 175268 w 720739"/>
                <a:gd name="connsiteY41" fmla="*/ 228847 h 729933"/>
                <a:gd name="connsiteX42" fmla="*/ 0 w 720739"/>
                <a:gd name="connsiteY42" fmla="*/ 315347 h 729933"/>
                <a:gd name="connsiteX43" fmla="*/ 225227 w 720739"/>
                <a:gd name="connsiteY43" fmla="*/ 1283 h 729933"/>
                <a:gd name="connsiteX44" fmla="*/ 638335 w 720739"/>
                <a:gd name="connsiteY44" fmla="*/ 95361 h 729933"/>
                <a:gd name="connsiteX45" fmla="*/ 588606 w 720739"/>
                <a:gd name="connsiteY45" fmla="*/ 557888 h 729933"/>
                <a:gd name="connsiteX46" fmla="*/ 120870 w 720739"/>
                <a:gd name="connsiteY46" fmla="*/ 644397 h 729933"/>
                <a:gd name="connsiteX47" fmla="*/ 0 w 720739"/>
                <a:gd name="connsiteY47" fmla="*/ 315347 h 729933"/>
                <a:gd name="connsiteX0" fmla="*/ 348892 w 720739"/>
                <a:gd name="connsiteY0" fmla="*/ 335142 h 731465"/>
                <a:gd name="connsiteX1" fmla="*/ 361732 w 720739"/>
                <a:gd name="connsiteY1" fmla="*/ 326619 h 731465"/>
                <a:gd name="connsiteX2" fmla="*/ 387597 w 720739"/>
                <a:gd name="connsiteY2" fmla="*/ 334106 h 731465"/>
                <a:gd name="connsiteX3" fmla="*/ 399661 w 720739"/>
                <a:gd name="connsiteY3" fmla="*/ 375173 h 731465"/>
                <a:gd name="connsiteX4" fmla="*/ 398080 w 720739"/>
                <a:gd name="connsiteY4" fmla="*/ 380253 h 731465"/>
                <a:gd name="connsiteX5" fmla="*/ 348892 w 720739"/>
                <a:gd name="connsiteY5" fmla="*/ 335142 h 731465"/>
                <a:gd name="connsiteX6" fmla="*/ 230573 w 720739"/>
                <a:gd name="connsiteY6" fmla="*/ 279568 h 731465"/>
                <a:gd name="connsiteX7" fmla="*/ 274785 w 720739"/>
                <a:gd name="connsiteY7" fmla="*/ 320114 h 731465"/>
                <a:gd name="connsiteX8" fmla="*/ 274325 w 720739"/>
                <a:gd name="connsiteY8" fmla="*/ 320230 h 731465"/>
                <a:gd name="connsiteX9" fmla="*/ 239949 w 720739"/>
                <a:gd name="connsiteY9" fmla="*/ 310362 h 731465"/>
                <a:gd name="connsiteX10" fmla="*/ 239704 w 720739"/>
                <a:gd name="connsiteY10" fmla="*/ 310653 h 731465"/>
                <a:gd name="connsiteX11" fmla="*/ 230573 w 720739"/>
                <a:gd name="connsiteY11" fmla="*/ 279568 h 731465"/>
                <a:gd name="connsiteX12" fmla="*/ 175268 w 720739"/>
                <a:gd name="connsiteY12" fmla="*/ 228847 h 731465"/>
                <a:gd name="connsiteX13" fmla="*/ 188006 w 720739"/>
                <a:gd name="connsiteY13" fmla="*/ 240529 h 731465"/>
                <a:gd name="connsiteX14" fmla="*/ 176755 w 720739"/>
                <a:gd name="connsiteY14" fmla="*/ 263979 h 731465"/>
                <a:gd name="connsiteX15" fmla="*/ 204557 w 720739"/>
                <a:gd name="connsiteY15" fmla="*/ 352299 h 731465"/>
                <a:gd name="connsiteX16" fmla="*/ 280854 w 720739"/>
                <a:gd name="connsiteY16" fmla="*/ 374721 h 731465"/>
                <a:gd name="connsiteX17" fmla="*/ 318685 w 720739"/>
                <a:gd name="connsiteY17" fmla="*/ 360374 h 731465"/>
                <a:gd name="connsiteX18" fmla="*/ 369238 w 720739"/>
                <a:gd name="connsiteY18" fmla="*/ 406737 h 731465"/>
                <a:gd name="connsiteX19" fmla="*/ 326994 w 720739"/>
                <a:gd name="connsiteY19" fmla="*/ 395556 h 731465"/>
                <a:gd name="connsiteX20" fmla="*/ 284800 w 720739"/>
                <a:gd name="connsiteY20" fmla="*/ 437405 h 731465"/>
                <a:gd name="connsiteX21" fmla="*/ 385369 w 720739"/>
                <a:gd name="connsiteY21" fmla="*/ 463944 h 731465"/>
                <a:gd name="connsiteX22" fmla="*/ 415793 w 720739"/>
                <a:gd name="connsiteY22" fmla="*/ 449431 h 731465"/>
                <a:gd name="connsiteX23" fmla="*/ 428615 w 720739"/>
                <a:gd name="connsiteY23" fmla="*/ 461191 h 731465"/>
                <a:gd name="connsiteX24" fmla="*/ 454984 w 720739"/>
                <a:gd name="connsiteY24" fmla="*/ 432439 h 731465"/>
                <a:gd name="connsiteX25" fmla="*/ 443119 w 720739"/>
                <a:gd name="connsiteY25" fmla="*/ 421557 h 731465"/>
                <a:gd name="connsiteX26" fmla="*/ 457464 w 720739"/>
                <a:gd name="connsiteY26" fmla="*/ 388972 h 731465"/>
                <a:gd name="connsiteX27" fmla="*/ 428362 w 720739"/>
                <a:gd name="connsiteY27" fmla="*/ 290936 h 731465"/>
                <a:gd name="connsiteX28" fmla="*/ 428522 w 720739"/>
                <a:gd name="connsiteY28" fmla="*/ 290749 h 731465"/>
                <a:gd name="connsiteX29" fmla="*/ 427395 w 720739"/>
                <a:gd name="connsiteY29" fmla="*/ 289921 h 731465"/>
                <a:gd name="connsiteX30" fmla="*/ 427012 w 720739"/>
                <a:gd name="connsiteY30" fmla="*/ 289519 h 731465"/>
                <a:gd name="connsiteX31" fmla="*/ 426946 w 720739"/>
                <a:gd name="connsiteY31" fmla="*/ 289591 h 731465"/>
                <a:gd name="connsiteX32" fmla="*/ 352820 w 720739"/>
                <a:gd name="connsiteY32" fmla="*/ 270558 h 731465"/>
                <a:gd name="connsiteX33" fmla="*/ 307521 w 720739"/>
                <a:gd name="connsiteY33" fmla="*/ 297202 h 731465"/>
                <a:gd name="connsiteX34" fmla="*/ 255205 w 720739"/>
                <a:gd name="connsiteY34" fmla="*/ 249223 h 731465"/>
                <a:gd name="connsiteX35" fmla="*/ 258260 w 720739"/>
                <a:gd name="connsiteY35" fmla="*/ 247904 h 731465"/>
                <a:gd name="connsiteX36" fmla="*/ 296362 w 720739"/>
                <a:gd name="connsiteY36" fmla="*/ 257959 h 731465"/>
                <a:gd name="connsiteX37" fmla="*/ 334346 w 720739"/>
                <a:gd name="connsiteY37" fmla="*/ 220286 h 731465"/>
                <a:gd name="connsiteX38" fmla="*/ 243811 w 720739"/>
                <a:gd name="connsiteY38" fmla="*/ 196395 h 731465"/>
                <a:gd name="connsiteX39" fmla="*/ 213820 w 720739"/>
                <a:gd name="connsiteY39" fmla="*/ 211270 h 731465"/>
                <a:gd name="connsiteX40" fmla="*/ 201636 w 720739"/>
                <a:gd name="connsiteY40" fmla="*/ 200096 h 731465"/>
                <a:gd name="connsiteX41" fmla="*/ 175268 w 720739"/>
                <a:gd name="connsiteY41" fmla="*/ 228847 h 731465"/>
                <a:gd name="connsiteX42" fmla="*/ 0 w 720739"/>
                <a:gd name="connsiteY42" fmla="*/ 315347 h 731465"/>
                <a:gd name="connsiteX43" fmla="*/ 225227 w 720739"/>
                <a:gd name="connsiteY43" fmla="*/ 1283 h 731465"/>
                <a:gd name="connsiteX44" fmla="*/ 638335 w 720739"/>
                <a:gd name="connsiteY44" fmla="*/ 95361 h 731465"/>
                <a:gd name="connsiteX45" fmla="*/ 588606 w 720739"/>
                <a:gd name="connsiteY45" fmla="*/ 557888 h 731465"/>
                <a:gd name="connsiteX46" fmla="*/ 120870 w 720739"/>
                <a:gd name="connsiteY46" fmla="*/ 644397 h 731465"/>
                <a:gd name="connsiteX47" fmla="*/ 0 w 720739"/>
                <a:gd name="connsiteY47" fmla="*/ 315347 h 731465"/>
                <a:gd name="connsiteX0" fmla="*/ 348892 w 731940"/>
                <a:gd name="connsiteY0" fmla="*/ 336207 h 746412"/>
                <a:gd name="connsiteX1" fmla="*/ 361732 w 731940"/>
                <a:gd name="connsiteY1" fmla="*/ 327684 h 746412"/>
                <a:gd name="connsiteX2" fmla="*/ 387597 w 731940"/>
                <a:gd name="connsiteY2" fmla="*/ 335171 h 746412"/>
                <a:gd name="connsiteX3" fmla="*/ 399661 w 731940"/>
                <a:gd name="connsiteY3" fmla="*/ 376238 h 746412"/>
                <a:gd name="connsiteX4" fmla="*/ 398080 w 731940"/>
                <a:gd name="connsiteY4" fmla="*/ 381318 h 746412"/>
                <a:gd name="connsiteX5" fmla="*/ 348892 w 731940"/>
                <a:gd name="connsiteY5" fmla="*/ 336207 h 746412"/>
                <a:gd name="connsiteX6" fmla="*/ 230573 w 731940"/>
                <a:gd name="connsiteY6" fmla="*/ 280633 h 746412"/>
                <a:gd name="connsiteX7" fmla="*/ 274785 w 731940"/>
                <a:gd name="connsiteY7" fmla="*/ 321179 h 746412"/>
                <a:gd name="connsiteX8" fmla="*/ 274325 w 731940"/>
                <a:gd name="connsiteY8" fmla="*/ 321295 h 746412"/>
                <a:gd name="connsiteX9" fmla="*/ 239949 w 731940"/>
                <a:gd name="connsiteY9" fmla="*/ 311427 h 746412"/>
                <a:gd name="connsiteX10" fmla="*/ 239704 w 731940"/>
                <a:gd name="connsiteY10" fmla="*/ 311718 h 746412"/>
                <a:gd name="connsiteX11" fmla="*/ 230573 w 731940"/>
                <a:gd name="connsiteY11" fmla="*/ 280633 h 746412"/>
                <a:gd name="connsiteX12" fmla="*/ 175268 w 731940"/>
                <a:gd name="connsiteY12" fmla="*/ 229912 h 746412"/>
                <a:gd name="connsiteX13" fmla="*/ 188006 w 731940"/>
                <a:gd name="connsiteY13" fmla="*/ 241594 h 746412"/>
                <a:gd name="connsiteX14" fmla="*/ 176755 w 731940"/>
                <a:gd name="connsiteY14" fmla="*/ 265044 h 746412"/>
                <a:gd name="connsiteX15" fmla="*/ 204557 w 731940"/>
                <a:gd name="connsiteY15" fmla="*/ 353364 h 746412"/>
                <a:gd name="connsiteX16" fmla="*/ 280854 w 731940"/>
                <a:gd name="connsiteY16" fmla="*/ 375786 h 746412"/>
                <a:gd name="connsiteX17" fmla="*/ 318685 w 731940"/>
                <a:gd name="connsiteY17" fmla="*/ 361439 h 746412"/>
                <a:gd name="connsiteX18" fmla="*/ 369238 w 731940"/>
                <a:gd name="connsiteY18" fmla="*/ 407802 h 746412"/>
                <a:gd name="connsiteX19" fmla="*/ 326994 w 731940"/>
                <a:gd name="connsiteY19" fmla="*/ 396621 h 746412"/>
                <a:gd name="connsiteX20" fmla="*/ 284800 w 731940"/>
                <a:gd name="connsiteY20" fmla="*/ 438470 h 746412"/>
                <a:gd name="connsiteX21" fmla="*/ 385369 w 731940"/>
                <a:gd name="connsiteY21" fmla="*/ 465009 h 746412"/>
                <a:gd name="connsiteX22" fmla="*/ 415793 w 731940"/>
                <a:gd name="connsiteY22" fmla="*/ 450496 h 746412"/>
                <a:gd name="connsiteX23" fmla="*/ 428615 w 731940"/>
                <a:gd name="connsiteY23" fmla="*/ 462256 h 746412"/>
                <a:gd name="connsiteX24" fmla="*/ 454984 w 731940"/>
                <a:gd name="connsiteY24" fmla="*/ 433504 h 746412"/>
                <a:gd name="connsiteX25" fmla="*/ 443119 w 731940"/>
                <a:gd name="connsiteY25" fmla="*/ 422622 h 746412"/>
                <a:gd name="connsiteX26" fmla="*/ 457464 w 731940"/>
                <a:gd name="connsiteY26" fmla="*/ 390037 h 746412"/>
                <a:gd name="connsiteX27" fmla="*/ 428362 w 731940"/>
                <a:gd name="connsiteY27" fmla="*/ 292001 h 746412"/>
                <a:gd name="connsiteX28" fmla="*/ 428522 w 731940"/>
                <a:gd name="connsiteY28" fmla="*/ 291814 h 746412"/>
                <a:gd name="connsiteX29" fmla="*/ 427395 w 731940"/>
                <a:gd name="connsiteY29" fmla="*/ 290986 h 746412"/>
                <a:gd name="connsiteX30" fmla="*/ 427012 w 731940"/>
                <a:gd name="connsiteY30" fmla="*/ 290584 h 746412"/>
                <a:gd name="connsiteX31" fmla="*/ 426946 w 731940"/>
                <a:gd name="connsiteY31" fmla="*/ 290656 h 746412"/>
                <a:gd name="connsiteX32" fmla="*/ 352820 w 731940"/>
                <a:gd name="connsiteY32" fmla="*/ 271623 h 746412"/>
                <a:gd name="connsiteX33" fmla="*/ 307521 w 731940"/>
                <a:gd name="connsiteY33" fmla="*/ 298267 h 746412"/>
                <a:gd name="connsiteX34" fmla="*/ 255205 w 731940"/>
                <a:gd name="connsiteY34" fmla="*/ 250288 h 746412"/>
                <a:gd name="connsiteX35" fmla="*/ 258260 w 731940"/>
                <a:gd name="connsiteY35" fmla="*/ 248969 h 746412"/>
                <a:gd name="connsiteX36" fmla="*/ 296362 w 731940"/>
                <a:gd name="connsiteY36" fmla="*/ 259024 h 746412"/>
                <a:gd name="connsiteX37" fmla="*/ 334346 w 731940"/>
                <a:gd name="connsiteY37" fmla="*/ 221351 h 746412"/>
                <a:gd name="connsiteX38" fmla="*/ 243811 w 731940"/>
                <a:gd name="connsiteY38" fmla="*/ 197460 h 746412"/>
                <a:gd name="connsiteX39" fmla="*/ 213820 w 731940"/>
                <a:gd name="connsiteY39" fmla="*/ 212335 h 746412"/>
                <a:gd name="connsiteX40" fmla="*/ 201636 w 731940"/>
                <a:gd name="connsiteY40" fmla="*/ 201161 h 746412"/>
                <a:gd name="connsiteX41" fmla="*/ 175268 w 731940"/>
                <a:gd name="connsiteY41" fmla="*/ 229912 h 746412"/>
                <a:gd name="connsiteX42" fmla="*/ 0 w 731940"/>
                <a:gd name="connsiteY42" fmla="*/ 316412 h 746412"/>
                <a:gd name="connsiteX43" fmla="*/ 225227 w 731940"/>
                <a:gd name="connsiteY43" fmla="*/ 2348 h 746412"/>
                <a:gd name="connsiteX44" fmla="*/ 638335 w 731940"/>
                <a:gd name="connsiteY44" fmla="*/ 96426 h 746412"/>
                <a:gd name="connsiteX45" fmla="*/ 611711 w 731940"/>
                <a:gd name="connsiteY45" fmla="*/ 586606 h 746412"/>
                <a:gd name="connsiteX46" fmla="*/ 120870 w 731940"/>
                <a:gd name="connsiteY46" fmla="*/ 645462 h 746412"/>
                <a:gd name="connsiteX47" fmla="*/ 0 w 731940"/>
                <a:gd name="connsiteY47" fmla="*/ 316412 h 746412"/>
                <a:gd name="connsiteX0" fmla="*/ 348892 w 731940"/>
                <a:gd name="connsiteY0" fmla="*/ 336207 h 721787"/>
                <a:gd name="connsiteX1" fmla="*/ 361732 w 731940"/>
                <a:gd name="connsiteY1" fmla="*/ 327684 h 721787"/>
                <a:gd name="connsiteX2" fmla="*/ 387597 w 731940"/>
                <a:gd name="connsiteY2" fmla="*/ 335171 h 721787"/>
                <a:gd name="connsiteX3" fmla="*/ 399661 w 731940"/>
                <a:gd name="connsiteY3" fmla="*/ 376238 h 721787"/>
                <a:gd name="connsiteX4" fmla="*/ 398080 w 731940"/>
                <a:gd name="connsiteY4" fmla="*/ 381318 h 721787"/>
                <a:gd name="connsiteX5" fmla="*/ 348892 w 731940"/>
                <a:gd name="connsiteY5" fmla="*/ 336207 h 721787"/>
                <a:gd name="connsiteX6" fmla="*/ 230573 w 731940"/>
                <a:gd name="connsiteY6" fmla="*/ 280633 h 721787"/>
                <a:gd name="connsiteX7" fmla="*/ 274785 w 731940"/>
                <a:gd name="connsiteY7" fmla="*/ 321179 h 721787"/>
                <a:gd name="connsiteX8" fmla="*/ 274325 w 731940"/>
                <a:gd name="connsiteY8" fmla="*/ 321295 h 721787"/>
                <a:gd name="connsiteX9" fmla="*/ 239949 w 731940"/>
                <a:gd name="connsiteY9" fmla="*/ 311427 h 721787"/>
                <a:gd name="connsiteX10" fmla="*/ 239704 w 731940"/>
                <a:gd name="connsiteY10" fmla="*/ 311718 h 721787"/>
                <a:gd name="connsiteX11" fmla="*/ 230573 w 731940"/>
                <a:gd name="connsiteY11" fmla="*/ 280633 h 721787"/>
                <a:gd name="connsiteX12" fmla="*/ 175268 w 731940"/>
                <a:gd name="connsiteY12" fmla="*/ 229912 h 721787"/>
                <a:gd name="connsiteX13" fmla="*/ 188006 w 731940"/>
                <a:gd name="connsiteY13" fmla="*/ 241594 h 721787"/>
                <a:gd name="connsiteX14" fmla="*/ 176755 w 731940"/>
                <a:gd name="connsiteY14" fmla="*/ 265044 h 721787"/>
                <a:gd name="connsiteX15" fmla="*/ 204557 w 731940"/>
                <a:gd name="connsiteY15" fmla="*/ 353364 h 721787"/>
                <a:gd name="connsiteX16" fmla="*/ 280854 w 731940"/>
                <a:gd name="connsiteY16" fmla="*/ 375786 h 721787"/>
                <a:gd name="connsiteX17" fmla="*/ 318685 w 731940"/>
                <a:gd name="connsiteY17" fmla="*/ 361439 h 721787"/>
                <a:gd name="connsiteX18" fmla="*/ 369238 w 731940"/>
                <a:gd name="connsiteY18" fmla="*/ 407802 h 721787"/>
                <a:gd name="connsiteX19" fmla="*/ 326994 w 731940"/>
                <a:gd name="connsiteY19" fmla="*/ 396621 h 721787"/>
                <a:gd name="connsiteX20" fmla="*/ 284800 w 731940"/>
                <a:gd name="connsiteY20" fmla="*/ 438470 h 721787"/>
                <a:gd name="connsiteX21" fmla="*/ 385369 w 731940"/>
                <a:gd name="connsiteY21" fmla="*/ 465009 h 721787"/>
                <a:gd name="connsiteX22" fmla="*/ 415793 w 731940"/>
                <a:gd name="connsiteY22" fmla="*/ 450496 h 721787"/>
                <a:gd name="connsiteX23" fmla="*/ 428615 w 731940"/>
                <a:gd name="connsiteY23" fmla="*/ 462256 h 721787"/>
                <a:gd name="connsiteX24" fmla="*/ 454984 w 731940"/>
                <a:gd name="connsiteY24" fmla="*/ 433504 h 721787"/>
                <a:gd name="connsiteX25" fmla="*/ 443119 w 731940"/>
                <a:gd name="connsiteY25" fmla="*/ 422622 h 721787"/>
                <a:gd name="connsiteX26" fmla="*/ 457464 w 731940"/>
                <a:gd name="connsiteY26" fmla="*/ 390037 h 721787"/>
                <a:gd name="connsiteX27" fmla="*/ 428362 w 731940"/>
                <a:gd name="connsiteY27" fmla="*/ 292001 h 721787"/>
                <a:gd name="connsiteX28" fmla="*/ 428522 w 731940"/>
                <a:gd name="connsiteY28" fmla="*/ 291814 h 721787"/>
                <a:gd name="connsiteX29" fmla="*/ 427395 w 731940"/>
                <a:gd name="connsiteY29" fmla="*/ 290986 h 721787"/>
                <a:gd name="connsiteX30" fmla="*/ 427012 w 731940"/>
                <a:gd name="connsiteY30" fmla="*/ 290584 h 721787"/>
                <a:gd name="connsiteX31" fmla="*/ 426946 w 731940"/>
                <a:gd name="connsiteY31" fmla="*/ 290656 h 721787"/>
                <a:gd name="connsiteX32" fmla="*/ 352820 w 731940"/>
                <a:gd name="connsiteY32" fmla="*/ 271623 h 721787"/>
                <a:gd name="connsiteX33" fmla="*/ 307521 w 731940"/>
                <a:gd name="connsiteY33" fmla="*/ 298267 h 721787"/>
                <a:gd name="connsiteX34" fmla="*/ 255205 w 731940"/>
                <a:gd name="connsiteY34" fmla="*/ 250288 h 721787"/>
                <a:gd name="connsiteX35" fmla="*/ 258260 w 731940"/>
                <a:gd name="connsiteY35" fmla="*/ 248969 h 721787"/>
                <a:gd name="connsiteX36" fmla="*/ 296362 w 731940"/>
                <a:gd name="connsiteY36" fmla="*/ 259024 h 721787"/>
                <a:gd name="connsiteX37" fmla="*/ 334346 w 731940"/>
                <a:gd name="connsiteY37" fmla="*/ 221351 h 721787"/>
                <a:gd name="connsiteX38" fmla="*/ 243811 w 731940"/>
                <a:gd name="connsiteY38" fmla="*/ 197460 h 721787"/>
                <a:gd name="connsiteX39" fmla="*/ 213820 w 731940"/>
                <a:gd name="connsiteY39" fmla="*/ 212335 h 721787"/>
                <a:gd name="connsiteX40" fmla="*/ 201636 w 731940"/>
                <a:gd name="connsiteY40" fmla="*/ 201161 h 721787"/>
                <a:gd name="connsiteX41" fmla="*/ 175268 w 731940"/>
                <a:gd name="connsiteY41" fmla="*/ 229912 h 721787"/>
                <a:gd name="connsiteX42" fmla="*/ 0 w 731940"/>
                <a:gd name="connsiteY42" fmla="*/ 316412 h 721787"/>
                <a:gd name="connsiteX43" fmla="*/ 225227 w 731940"/>
                <a:gd name="connsiteY43" fmla="*/ 2348 h 721787"/>
                <a:gd name="connsiteX44" fmla="*/ 638335 w 731940"/>
                <a:gd name="connsiteY44" fmla="*/ 96426 h 721787"/>
                <a:gd name="connsiteX45" fmla="*/ 611711 w 731940"/>
                <a:gd name="connsiteY45" fmla="*/ 586606 h 721787"/>
                <a:gd name="connsiteX46" fmla="*/ 120870 w 731940"/>
                <a:gd name="connsiteY46" fmla="*/ 645462 h 721787"/>
                <a:gd name="connsiteX47" fmla="*/ 0 w 731940"/>
                <a:gd name="connsiteY47" fmla="*/ 316412 h 721787"/>
                <a:gd name="connsiteX0" fmla="*/ 348892 w 703658"/>
                <a:gd name="connsiteY0" fmla="*/ 336207 h 721787"/>
                <a:gd name="connsiteX1" fmla="*/ 361732 w 703658"/>
                <a:gd name="connsiteY1" fmla="*/ 327684 h 721787"/>
                <a:gd name="connsiteX2" fmla="*/ 387597 w 703658"/>
                <a:gd name="connsiteY2" fmla="*/ 335171 h 721787"/>
                <a:gd name="connsiteX3" fmla="*/ 399661 w 703658"/>
                <a:gd name="connsiteY3" fmla="*/ 376238 h 721787"/>
                <a:gd name="connsiteX4" fmla="*/ 398080 w 703658"/>
                <a:gd name="connsiteY4" fmla="*/ 381318 h 721787"/>
                <a:gd name="connsiteX5" fmla="*/ 348892 w 703658"/>
                <a:gd name="connsiteY5" fmla="*/ 336207 h 721787"/>
                <a:gd name="connsiteX6" fmla="*/ 230573 w 703658"/>
                <a:gd name="connsiteY6" fmla="*/ 280633 h 721787"/>
                <a:gd name="connsiteX7" fmla="*/ 274785 w 703658"/>
                <a:gd name="connsiteY7" fmla="*/ 321179 h 721787"/>
                <a:gd name="connsiteX8" fmla="*/ 274325 w 703658"/>
                <a:gd name="connsiteY8" fmla="*/ 321295 h 721787"/>
                <a:gd name="connsiteX9" fmla="*/ 239949 w 703658"/>
                <a:gd name="connsiteY9" fmla="*/ 311427 h 721787"/>
                <a:gd name="connsiteX10" fmla="*/ 239704 w 703658"/>
                <a:gd name="connsiteY10" fmla="*/ 311718 h 721787"/>
                <a:gd name="connsiteX11" fmla="*/ 230573 w 703658"/>
                <a:gd name="connsiteY11" fmla="*/ 280633 h 721787"/>
                <a:gd name="connsiteX12" fmla="*/ 175268 w 703658"/>
                <a:gd name="connsiteY12" fmla="*/ 229912 h 721787"/>
                <a:gd name="connsiteX13" fmla="*/ 188006 w 703658"/>
                <a:gd name="connsiteY13" fmla="*/ 241594 h 721787"/>
                <a:gd name="connsiteX14" fmla="*/ 176755 w 703658"/>
                <a:gd name="connsiteY14" fmla="*/ 265044 h 721787"/>
                <a:gd name="connsiteX15" fmla="*/ 204557 w 703658"/>
                <a:gd name="connsiteY15" fmla="*/ 353364 h 721787"/>
                <a:gd name="connsiteX16" fmla="*/ 280854 w 703658"/>
                <a:gd name="connsiteY16" fmla="*/ 375786 h 721787"/>
                <a:gd name="connsiteX17" fmla="*/ 318685 w 703658"/>
                <a:gd name="connsiteY17" fmla="*/ 361439 h 721787"/>
                <a:gd name="connsiteX18" fmla="*/ 369238 w 703658"/>
                <a:gd name="connsiteY18" fmla="*/ 407802 h 721787"/>
                <a:gd name="connsiteX19" fmla="*/ 326994 w 703658"/>
                <a:gd name="connsiteY19" fmla="*/ 396621 h 721787"/>
                <a:gd name="connsiteX20" fmla="*/ 284800 w 703658"/>
                <a:gd name="connsiteY20" fmla="*/ 438470 h 721787"/>
                <a:gd name="connsiteX21" fmla="*/ 385369 w 703658"/>
                <a:gd name="connsiteY21" fmla="*/ 465009 h 721787"/>
                <a:gd name="connsiteX22" fmla="*/ 415793 w 703658"/>
                <a:gd name="connsiteY22" fmla="*/ 450496 h 721787"/>
                <a:gd name="connsiteX23" fmla="*/ 428615 w 703658"/>
                <a:gd name="connsiteY23" fmla="*/ 462256 h 721787"/>
                <a:gd name="connsiteX24" fmla="*/ 454984 w 703658"/>
                <a:gd name="connsiteY24" fmla="*/ 433504 h 721787"/>
                <a:gd name="connsiteX25" fmla="*/ 443119 w 703658"/>
                <a:gd name="connsiteY25" fmla="*/ 422622 h 721787"/>
                <a:gd name="connsiteX26" fmla="*/ 457464 w 703658"/>
                <a:gd name="connsiteY26" fmla="*/ 390037 h 721787"/>
                <a:gd name="connsiteX27" fmla="*/ 428362 w 703658"/>
                <a:gd name="connsiteY27" fmla="*/ 292001 h 721787"/>
                <a:gd name="connsiteX28" fmla="*/ 428522 w 703658"/>
                <a:gd name="connsiteY28" fmla="*/ 291814 h 721787"/>
                <a:gd name="connsiteX29" fmla="*/ 427395 w 703658"/>
                <a:gd name="connsiteY29" fmla="*/ 290986 h 721787"/>
                <a:gd name="connsiteX30" fmla="*/ 427012 w 703658"/>
                <a:gd name="connsiteY30" fmla="*/ 290584 h 721787"/>
                <a:gd name="connsiteX31" fmla="*/ 426946 w 703658"/>
                <a:gd name="connsiteY31" fmla="*/ 290656 h 721787"/>
                <a:gd name="connsiteX32" fmla="*/ 352820 w 703658"/>
                <a:gd name="connsiteY32" fmla="*/ 271623 h 721787"/>
                <a:gd name="connsiteX33" fmla="*/ 307521 w 703658"/>
                <a:gd name="connsiteY33" fmla="*/ 298267 h 721787"/>
                <a:gd name="connsiteX34" fmla="*/ 255205 w 703658"/>
                <a:gd name="connsiteY34" fmla="*/ 250288 h 721787"/>
                <a:gd name="connsiteX35" fmla="*/ 258260 w 703658"/>
                <a:gd name="connsiteY35" fmla="*/ 248969 h 721787"/>
                <a:gd name="connsiteX36" fmla="*/ 296362 w 703658"/>
                <a:gd name="connsiteY36" fmla="*/ 259024 h 721787"/>
                <a:gd name="connsiteX37" fmla="*/ 334346 w 703658"/>
                <a:gd name="connsiteY37" fmla="*/ 221351 h 721787"/>
                <a:gd name="connsiteX38" fmla="*/ 243811 w 703658"/>
                <a:gd name="connsiteY38" fmla="*/ 197460 h 721787"/>
                <a:gd name="connsiteX39" fmla="*/ 213820 w 703658"/>
                <a:gd name="connsiteY39" fmla="*/ 212335 h 721787"/>
                <a:gd name="connsiteX40" fmla="*/ 201636 w 703658"/>
                <a:gd name="connsiteY40" fmla="*/ 201161 h 721787"/>
                <a:gd name="connsiteX41" fmla="*/ 175268 w 703658"/>
                <a:gd name="connsiteY41" fmla="*/ 229912 h 721787"/>
                <a:gd name="connsiteX42" fmla="*/ 0 w 703658"/>
                <a:gd name="connsiteY42" fmla="*/ 316412 h 721787"/>
                <a:gd name="connsiteX43" fmla="*/ 225227 w 703658"/>
                <a:gd name="connsiteY43" fmla="*/ 2348 h 721787"/>
                <a:gd name="connsiteX44" fmla="*/ 638335 w 703658"/>
                <a:gd name="connsiteY44" fmla="*/ 96426 h 721787"/>
                <a:gd name="connsiteX45" fmla="*/ 611711 w 703658"/>
                <a:gd name="connsiteY45" fmla="*/ 586606 h 721787"/>
                <a:gd name="connsiteX46" fmla="*/ 120870 w 703658"/>
                <a:gd name="connsiteY46" fmla="*/ 645462 h 721787"/>
                <a:gd name="connsiteX47" fmla="*/ 0 w 703658"/>
                <a:gd name="connsiteY47" fmla="*/ 316412 h 721787"/>
                <a:gd name="connsiteX0" fmla="*/ 348892 w 712232"/>
                <a:gd name="connsiteY0" fmla="*/ 336300 h 724701"/>
                <a:gd name="connsiteX1" fmla="*/ 361732 w 712232"/>
                <a:gd name="connsiteY1" fmla="*/ 327777 h 724701"/>
                <a:gd name="connsiteX2" fmla="*/ 387597 w 712232"/>
                <a:gd name="connsiteY2" fmla="*/ 335264 h 724701"/>
                <a:gd name="connsiteX3" fmla="*/ 399661 w 712232"/>
                <a:gd name="connsiteY3" fmla="*/ 376331 h 724701"/>
                <a:gd name="connsiteX4" fmla="*/ 398080 w 712232"/>
                <a:gd name="connsiteY4" fmla="*/ 381411 h 724701"/>
                <a:gd name="connsiteX5" fmla="*/ 348892 w 712232"/>
                <a:gd name="connsiteY5" fmla="*/ 336300 h 724701"/>
                <a:gd name="connsiteX6" fmla="*/ 230573 w 712232"/>
                <a:gd name="connsiteY6" fmla="*/ 280726 h 724701"/>
                <a:gd name="connsiteX7" fmla="*/ 274785 w 712232"/>
                <a:gd name="connsiteY7" fmla="*/ 321272 h 724701"/>
                <a:gd name="connsiteX8" fmla="*/ 274325 w 712232"/>
                <a:gd name="connsiteY8" fmla="*/ 321388 h 724701"/>
                <a:gd name="connsiteX9" fmla="*/ 239949 w 712232"/>
                <a:gd name="connsiteY9" fmla="*/ 311520 h 724701"/>
                <a:gd name="connsiteX10" fmla="*/ 239704 w 712232"/>
                <a:gd name="connsiteY10" fmla="*/ 311811 h 724701"/>
                <a:gd name="connsiteX11" fmla="*/ 230573 w 712232"/>
                <a:gd name="connsiteY11" fmla="*/ 280726 h 724701"/>
                <a:gd name="connsiteX12" fmla="*/ 175268 w 712232"/>
                <a:gd name="connsiteY12" fmla="*/ 230005 h 724701"/>
                <a:gd name="connsiteX13" fmla="*/ 188006 w 712232"/>
                <a:gd name="connsiteY13" fmla="*/ 241687 h 724701"/>
                <a:gd name="connsiteX14" fmla="*/ 176755 w 712232"/>
                <a:gd name="connsiteY14" fmla="*/ 265137 h 724701"/>
                <a:gd name="connsiteX15" fmla="*/ 204557 w 712232"/>
                <a:gd name="connsiteY15" fmla="*/ 353457 h 724701"/>
                <a:gd name="connsiteX16" fmla="*/ 280854 w 712232"/>
                <a:gd name="connsiteY16" fmla="*/ 375879 h 724701"/>
                <a:gd name="connsiteX17" fmla="*/ 318685 w 712232"/>
                <a:gd name="connsiteY17" fmla="*/ 361532 h 724701"/>
                <a:gd name="connsiteX18" fmla="*/ 369238 w 712232"/>
                <a:gd name="connsiteY18" fmla="*/ 407895 h 724701"/>
                <a:gd name="connsiteX19" fmla="*/ 326994 w 712232"/>
                <a:gd name="connsiteY19" fmla="*/ 396714 h 724701"/>
                <a:gd name="connsiteX20" fmla="*/ 284800 w 712232"/>
                <a:gd name="connsiteY20" fmla="*/ 438563 h 724701"/>
                <a:gd name="connsiteX21" fmla="*/ 385369 w 712232"/>
                <a:gd name="connsiteY21" fmla="*/ 465102 h 724701"/>
                <a:gd name="connsiteX22" fmla="*/ 415793 w 712232"/>
                <a:gd name="connsiteY22" fmla="*/ 450589 h 724701"/>
                <a:gd name="connsiteX23" fmla="*/ 428615 w 712232"/>
                <a:gd name="connsiteY23" fmla="*/ 462349 h 724701"/>
                <a:gd name="connsiteX24" fmla="*/ 454984 w 712232"/>
                <a:gd name="connsiteY24" fmla="*/ 433597 h 724701"/>
                <a:gd name="connsiteX25" fmla="*/ 443119 w 712232"/>
                <a:gd name="connsiteY25" fmla="*/ 422715 h 724701"/>
                <a:gd name="connsiteX26" fmla="*/ 457464 w 712232"/>
                <a:gd name="connsiteY26" fmla="*/ 390130 h 724701"/>
                <a:gd name="connsiteX27" fmla="*/ 428362 w 712232"/>
                <a:gd name="connsiteY27" fmla="*/ 292094 h 724701"/>
                <a:gd name="connsiteX28" fmla="*/ 428522 w 712232"/>
                <a:gd name="connsiteY28" fmla="*/ 291907 h 724701"/>
                <a:gd name="connsiteX29" fmla="*/ 427395 w 712232"/>
                <a:gd name="connsiteY29" fmla="*/ 291079 h 724701"/>
                <a:gd name="connsiteX30" fmla="*/ 427012 w 712232"/>
                <a:gd name="connsiteY30" fmla="*/ 290677 h 724701"/>
                <a:gd name="connsiteX31" fmla="*/ 426946 w 712232"/>
                <a:gd name="connsiteY31" fmla="*/ 290749 h 724701"/>
                <a:gd name="connsiteX32" fmla="*/ 352820 w 712232"/>
                <a:gd name="connsiteY32" fmla="*/ 271716 h 724701"/>
                <a:gd name="connsiteX33" fmla="*/ 307521 w 712232"/>
                <a:gd name="connsiteY33" fmla="*/ 298360 h 724701"/>
                <a:gd name="connsiteX34" fmla="*/ 255205 w 712232"/>
                <a:gd name="connsiteY34" fmla="*/ 250381 h 724701"/>
                <a:gd name="connsiteX35" fmla="*/ 258260 w 712232"/>
                <a:gd name="connsiteY35" fmla="*/ 249062 h 724701"/>
                <a:gd name="connsiteX36" fmla="*/ 296362 w 712232"/>
                <a:gd name="connsiteY36" fmla="*/ 259117 h 724701"/>
                <a:gd name="connsiteX37" fmla="*/ 334346 w 712232"/>
                <a:gd name="connsiteY37" fmla="*/ 221444 h 724701"/>
                <a:gd name="connsiteX38" fmla="*/ 243811 w 712232"/>
                <a:gd name="connsiteY38" fmla="*/ 197553 h 724701"/>
                <a:gd name="connsiteX39" fmla="*/ 213820 w 712232"/>
                <a:gd name="connsiteY39" fmla="*/ 212428 h 724701"/>
                <a:gd name="connsiteX40" fmla="*/ 201636 w 712232"/>
                <a:gd name="connsiteY40" fmla="*/ 201254 h 724701"/>
                <a:gd name="connsiteX41" fmla="*/ 175268 w 712232"/>
                <a:gd name="connsiteY41" fmla="*/ 230005 h 724701"/>
                <a:gd name="connsiteX42" fmla="*/ 0 w 712232"/>
                <a:gd name="connsiteY42" fmla="*/ 316505 h 724701"/>
                <a:gd name="connsiteX43" fmla="*/ 225227 w 712232"/>
                <a:gd name="connsiteY43" fmla="*/ 2441 h 724701"/>
                <a:gd name="connsiteX44" fmla="*/ 638335 w 712232"/>
                <a:gd name="connsiteY44" fmla="*/ 96519 h 724701"/>
                <a:gd name="connsiteX45" fmla="*/ 625461 w 712232"/>
                <a:gd name="connsiteY45" fmla="*/ 592846 h 724701"/>
                <a:gd name="connsiteX46" fmla="*/ 120870 w 712232"/>
                <a:gd name="connsiteY46" fmla="*/ 645555 h 724701"/>
                <a:gd name="connsiteX47" fmla="*/ 0 w 712232"/>
                <a:gd name="connsiteY47" fmla="*/ 316505 h 724701"/>
                <a:gd name="connsiteX0" fmla="*/ 348892 w 716659"/>
                <a:gd name="connsiteY0" fmla="*/ 335530 h 723931"/>
                <a:gd name="connsiteX1" fmla="*/ 361732 w 716659"/>
                <a:gd name="connsiteY1" fmla="*/ 327007 h 723931"/>
                <a:gd name="connsiteX2" fmla="*/ 387597 w 716659"/>
                <a:gd name="connsiteY2" fmla="*/ 334494 h 723931"/>
                <a:gd name="connsiteX3" fmla="*/ 399661 w 716659"/>
                <a:gd name="connsiteY3" fmla="*/ 375561 h 723931"/>
                <a:gd name="connsiteX4" fmla="*/ 398080 w 716659"/>
                <a:gd name="connsiteY4" fmla="*/ 380641 h 723931"/>
                <a:gd name="connsiteX5" fmla="*/ 348892 w 716659"/>
                <a:gd name="connsiteY5" fmla="*/ 335530 h 723931"/>
                <a:gd name="connsiteX6" fmla="*/ 230573 w 716659"/>
                <a:gd name="connsiteY6" fmla="*/ 279956 h 723931"/>
                <a:gd name="connsiteX7" fmla="*/ 274785 w 716659"/>
                <a:gd name="connsiteY7" fmla="*/ 320502 h 723931"/>
                <a:gd name="connsiteX8" fmla="*/ 274325 w 716659"/>
                <a:gd name="connsiteY8" fmla="*/ 320618 h 723931"/>
                <a:gd name="connsiteX9" fmla="*/ 239949 w 716659"/>
                <a:gd name="connsiteY9" fmla="*/ 310750 h 723931"/>
                <a:gd name="connsiteX10" fmla="*/ 239704 w 716659"/>
                <a:gd name="connsiteY10" fmla="*/ 311041 h 723931"/>
                <a:gd name="connsiteX11" fmla="*/ 230573 w 716659"/>
                <a:gd name="connsiteY11" fmla="*/ 279956 h 723931"/>
                <a:gd name="connsiteX12" fmla="*/ 175268 w 716659"/>
                <a:gd name="connsiteY12" fmla="*/ 229235 h 723931"/>
                <a:gd name="connsiteX13" fmla="*/ 188006 w 716659"/>
                <a:gd name="connsiteY13" fmla="*/ 240917 h 723931"/>
                <a:gd name="connsiteX14" fmla="*/ 176755 w 716659"/>
                <a:gd name="connsiteY14" fmla="*/ 264367 h 723931"/>
                <a:gd name="connsiteX15" fmla="*/ 204557 w 716659"/>
                <a:gd name="connsiteY15" fmla="*/ 352687 h 723931"/>
                <a:gd name="connsiteX16" fmla="*/ 280854 w 716659"/>
                <a:gd name="connsiteY16" fmla="*/ 375109 h 723931"/>
                <a:gd name="connsiteX17" fmla="*/ 318685 w 716659"/>
                <a:gd name="connsiteY17" fmla="*/ 360762 h 723931"/>
                <a:gd name="connsiteX18" fmla="*/ 369238 w 716659"/>
                <a:gd name="connsiteY18" fmla="*/ 407125 h 723931"/>
                <a:gd name="connsiteX19" fmla="*/ 326994 w 716659"/>
                <a:gd name="connsiteY19" fmla="*/ 395944 h 723931"/>
                <a:gd name="connsiteX20" fmla="*/ 284800 w 716659"/>
                <a:gd name="connsiteY20" fmla="*/ 437793 h 723931"/>
                <a:gd name="connsiteX21" fmla="*/ 385369 w 716659"/>
                <a:gd name="connsiteY21" fmla="*/ 464332 h 723931"/>
                <a:gd name="connsiteX22" fmla="*/ 415793 w 716659"/>
                <a:gd name="connsiteY22" fmla="*/ 449819 h 723931"/>
                <a:gd name="connsiteX23" fmla="*/ 428615 w 716659"/>
                <a:gd name="connsiteY23" fmla="*/ 461579 h 723931"/>
                <a:gd name="connsiteX24" fmla="*/ 454984 w 716659"/>
                <a:gd name="connsiteY24" fmla="*/ 432827 h 723931"/>
                <a:gd name="connsiteX25" fmla="*/ 443119 w 716659"/>
                <a:gd name="connsiteY25" fmla="*/ 421945 h 723931"/>
                <a:gd name="connsiteX26" fmla="*/ 457464 w 716659"/>
                <a:gd name="connsiteY26" fmla="*/ 389360 h 723931"/>
                <a:gd name="connsiteX27" fmla="*/ 428362 w 716659"/>
                <a:gd name="connsiteY27" fmla="*/ 291324 h 723931"/>
                <a:gd name="connsiteX28" fmla="*/ 428522 w 716659"/>
                <a:gd name="connsiteY28" fmla="*/ 291137 h 723931"/>
                <a:gd name="connsiteX29" fmla="*/ 427395 w 716659"/>
                <a:gd name="connsiteY29" fmla="*/ 290309 h 723931"/>
                <a:gd name="connsiteX30" fmla="*/ 427012 w 716659"/>
                <a:gd name="connsiteY30" fmla="*/ 289907 h 723931"/>
                <a:gd name="connsiteX31" fmla="*/ 426946 w 716659"/>
                <a:gd name="connsiteY31" fmla="*/ 289979 h 723931"/>
                <a:gd name="connsiteX32" fmla="*/ 352820 w 716659"/>
                <a:gd name="connsiteY32" fmla="*/ 270946 h 723931"/>
                <a:gd name="connsiteX33" fmla="*/ 307521 w 716659"/>
                <a:gd name="connsiteY33" fmla="*/ 297590 h 723931"/>
                <a:gd name="connsiteX34" fmla="*/ 255205 w 716659"/>
                <a:gd name="connsiteY34" fmla="*/ 249611 h 723931"/>
                <a:gd name="connsiteX35" fmla="*/ 258260 w 716659"/>
                <a:gd name="connsiteY35" fmla="*/ 248292 h 723931"/>
                <a:gd name="connsiteX36" fmla="*/ 296362 w 716659"/>
                <a:gd name="connsiteY36" fmla="*/ 258347 h 723931"/>
                <a:gd name="connsiteX37" fmla="*/ 334346 w 716659"/>
                <a:gd name="connsiteY37" fmla="*/ 220674 h 723931"/>
                <a:gd name="connsiteX38" fmla="*/ 243811 w 716659"/>
                <a:gd name="connsiteY38" fmla="*/ 196783 h 723931"/>
                <a:gd name="connsiteX39" fmla="*/ 213820 w 716659"/>
                <a:gd name="connsiteY39" fmla="*/ 211658 h 723931"/>
                <a:gd name="connsiteX40" fmla="*/ 201636 w 716659"/>
                <a:gd name="connsiteY40" fmla="*/ 200484 h 723931"/>
                <a:gd name="connsiteX41" fmla="*/ 175268 w 716659"/>
                <a:gd name="connsiteY41" fmla="*/ 229235 h 723931"/>
                <a:gd name="connsiteX42" fmla="*/ 0 w 716659"/>
                <a:gd name="connsiteY42" fmla="*/ 315735 h 723931"/>
                <a:gd name="connsiteX43" fmla="*/ 225227 w 716659"/>
                <a:gd name="connsiteY43" fmla="*/ 1671 h 723931"/>
                <a:gd name="connsiteX44" fmla="*/ 638335 w 716659"/>
                <a:gd name="connsiteY44" fmla="*/ 95749 h 723931"/>
                <a:gd name="connsiteX45" fmla="*/ 625461 w 716659"/>
                <a:gd name="connsiteY45" fmla="*/ 592076 h 723931"/>
                <a:gd name="connsiteX46" fmla="*/ 120870 w 716659"/>
                <a:gd name="connsiteY46" fmla="*/ 644785 h 723931"/>
                <a:gd name="connsiteX47" fmla="*/ 0 w 716659"/>
                <a:gd name="connsiteY47" fmla="*/ 315735 h 723931"/>
                <a:gd name="connsiteX0" fmla="*/ 348892 w 734416"/>
                <a:gd name="connsiteY0" fmla="*/ 334428 h 722829"/>
                <a:gd name="connsiteX1" fmla="*/ 361732 w 734416"/>
                <a:gd name="connsiteY1" fmla="*/ 325905 h 722829"/>
                <a:gd name="connsiteX2" fmla="*/ 387597 w 734416"/>
                <a:gd name="connsiteY2" fmla="*/ 333392 h 722829"/>
                <a:gd name="connsiteX3" fmla="*/ 399661 w 734416"/>
                <a:gd name="connsiteY3" fmla="*/ 374459 h 722829"/>
                <a:gd name="connsiteX4" fmla="*/ 398080 w 734416"/>
                <a:gd name="connsiteY4" fmla="*/ 379539 h 722829"/>
                <a:gd name="connsiteX5" fmla="*/ 348892 w 734416"/>
                <a:gd name="connsiteY5" fmla="*/ 334428 h 722829"/>
                <a:gd name="connsiteX6" fmla="*/ 230573 w 734416"/>
                <a:gd name="connsiteY6" fmla="*/ 278854 h 722829"/>
                <a:gd name="connsiteX7" fmla="*/ 274785 w 734416"/>
                <a:gd name="connsiteY7" fmla="*/ 319400 h 722829"/>
                <a:gd name="connsiteX8" fmla="*/ 274325 w 734416"/>
                <a:gd name="connsiteY8" fmla="*/ 319516 h 722829"/>
                <a:gd name="connsiteX9" fmla="*/ 239949 w 734416"/>
                <a:gd name="connsiteY9" fmla="*/ 309648 h 722829"/>
                <a:gd name="connsiteX10" fmla="*/ 239704 w 734416"/>
                <a:gd name="connsiteY10" fmla="*/ 309939 h 722829"/>
                <a:gd name="connsiteX11" fmla="*/ 230573 w 734416"/>
                <a:gd name="connsiteY11" fmla="*/ 278854 h 722829"/>
                <a:gd name="connsiteX12" fmla="*/ 175268 w 734416"/>
                <a:gd name="connsiteY12" fmla="*/ 228133 h 722829"/>
                <a:gd name="connsiteX13" fmla="*/ 188006 w 734416"/>
                <a:gd name="connsiteY13" fmla="*/ 239815 h 722829"/>
                <a:gd name="connsiteX14" fmla="*/ 176755 w 734416"/>
                <a:gd name="connsiteY14" fmla="*/ 263265 h 722829"/>
                <a:gd name="connsiteX15" fmla="*/ 204557 w 734416"/>
                <a:gd name="connsiteY15" fmla="*/ 351585 h 722829"/>
                <a:gd name="connsiteX16" fmla="*/ 280854 w 734416"/>
                <a:gd name="connsiteY16" fmla="*/ 374007 h 722829"/>
                <a:gd name="connsiteX17" fmla="*/ 318685 w 734416"/>
                <a:gd name="connsiteY17" fmla="*/ 359660 h 722829"/>
                <a:gd name="connsiteX18" fmla="*/ 369238 w 734416"/>
                <a:gd name="connsiteY18" fmla="*/ 406023 h 722829"/>
                <a:gd name="connsiteX19" fmla="*/ 326994 w 734416"/>
                <a:gd name="connsiteY19" fmla="*/ 394842 h 722829"/>
                <a:gd name="connsiteX20" fmla="*/ 284800 w 734416"/>
                <a:gd name="connsiteY20" fmla="*/ 436691 h 722829"/>
                <a:gd name="connsiteX21" fmla="*/ 385369 w 734416"/>
                <a:gd name="connsiteY21" fmla="*/ 463230 h 722829"/>
                <a:gd name="connsiteX22" fmla="*/ 415793 w 734416"/>
                <a:gd name="connsiteY22" fmla="*/ 448717 h 722829"/>
                <a:gd name="connsiteX23" fmla="*/ 428615 w 734416"/>
                <a:gd name="connsiteY23" fmla="*/ 460477 h 722829"/>
                <a:gd name="connsiteX24" fmla="*/ 454984 w 734416"/>
                <a:gd name="connsiteY24" fmla="*/ 431725 h 722829"/>
                <a:gd name="connsiteX25" fmla="*/ 443119 w 734416"/>
                <a:gd name="connsiteY25" fmla="*/ 420843 h 722829"/>
                <a:gd name="connsiteX26" fmla="*/ 457464 w 734416"/>
                <a:gd name="connsiteY26" fmla="*/ 388258 h 722829"/>
                <a:gd name="connsiteX27" fmla="*/ 428362 w 734416"/>
                <a:gd name="connsiteY27" fmla="*/ 290222 h 722829"/>
                <a:gd name="connsiteX28" fmla="*/ 428522 w 734416"/>
                <a:gd name="connsiteY28" fmla="*/ 290035 h 722829"/>
                <a:gd name="connsiteX29" fmla="*/ 427395 w 734416"/>
                <a:gd name="connsiteY29" fmla="*/ 289207 h 722829"/>
                <a:gd name="connsiteX30" fmla="*/ 427012 w 734416"/>
                <a:gd name="connsiteY30" fmla="*/ 288805 h 722829"/>
                <a:gd name="connsiteX31" fmla="*/ 426946 w 734416"/>
                <a:gd name="connsiteY31" fmla="*/ 288877 h 722829"/>
                <a:gd name="connsiteX32" fmla="*/ 352820 w 734416"/>
                <a:gd name="connsiteY32" fmla="*/ 269844 h 722829"/>
                <a:gd name="connsiteX33" fmla="*/ 307521 w 734416"/>
                <a:gd name="connsiteY33" fmla="*/ 296488 h 722829"/>
                <a:gd name="connsiteX34" fmla="*/ 255205 w 734416"/>
                <a:gd name="connsiteY34" fmla="*/ 248509 h 722829"/>
                <a:gd name="connsiteX35" fmla="*/ 258260 w 734416"/>
                <a:gd name="connsiteY35" fmla="*/ 247190 h 722829"/>
                <a:gd name="connsiteX36" fmla="*/ 296362 w 734416"/>
                <a:gd name="connsiteY36" fmla="*/ 257245 h 722829"/>
                <a:gd name="connsiteX37" fmla="*/ 334346 w 734416"/>
                <a:gd name="connsiteY37" fmla="*/ 219572 h 722829"/>
                <a:gd name="connsiteX38" fmla="*/ 243811 w 734416"/>
                <a:gd name="connsiteY38" fmla="*/ 195681 h 722829"/>
                <a:gd name="connsiteX39" fmla="*/ 213820 w 734416"/>
                <a:gd name="connsiteY39" fmla="*/ 210556 h 722829"/>
                <a:gd name="connsiteX40" fmla="*/ 201636 w 734416"/>
                <a:gd name="connsiteY40" fmla="*/ 199382 h 722829"/>
                <a:gd name="connsiteX41" fmla="*/ 175268 w 734416"/>
                <a:gd name="connsiteY41" fmla="*/ 228133 h 722829"/>
                <a:gd name="connsiteX42" fmla="*/ 0 w 734416"/>
                <a:gd name="connsiteY42" fmla="*/ 314633 h 722829"/>
                <a:gd name="connsiteX43" fmla="*/ 225227 w 734416"/>
                <a:gd name="connsiteY43" fmla="*/ 569 h 722829"/>
                <a:gd name="connsiteX44" fmla="*/ 674161 w 734416"/>
                <a:gd name="connsiteY44" fmla="*/ 143659 h 722829"/>
                <a:gd name="connsiteX45" fmla="*/ 625461 w 734416"/>
                <a:gd name="connsiteY45" fmla="*/ 590974 h 722829"/>
                <a:gd name="connsiteX46" fmla="*/ 120870 w 734416"/>
                <a:gd name="connsiteY46" fmla="*/ 643683 h 722829"/>
                <a:gd name="connsiteX47" fmla="*/ 0 w 734416"/>
                <a:gd name="connsiteY47" fmla="*/ 314633 h 722829"/>
                <a:gd name="connsiteX0" fmla="*/ 348892 w 734000"/>
                <a:gd name="connsiteY0" fmla="*/ 334499 h 722900"/>
                <a:gd name="connsiteX1" fmla="*/ 361732 w 734000"/>
                <a:gd name="connsiteY1" fmla="*/ 325976 h 722900"/>
                <a:gd name="connsiteX2" fmla="*/ 387597 w 734000"/>
                <a:gd name="connsiteY2" fmla="*/ 333463 h 722900"/>
                <a:gd name="connsiteX3" fmla="*/ 399661 w 734000"/>
                <a:gd name="connsiteY3" fmla="*/ 374530 h 722900"/>
                <a:gd name="connsiteX4" fmla="*/ 398080 w 734000"/>
                <a:gd name="connsiteY4" fmla="*/ 379610 h 722900"/>
                <a:gd name="connsiteX5" fmla="*/ 348892 w 734000"/>
                <a:gd name="connsiteY5" fmla="*/ 334499 h 722900"/>
                <a:gd name="connsiteX6" fmla="*/ 230573 w 734000"/>
                <a:gd name="connsiteY6" fmla="*/ 278925 h 722900"/>
                <a:gd name="connsiteX7" fmla="*/ 274785 w 734000"/>
                <a:gd name="connsiteY7" fmla="*/ 319471 h 722900"/>
                <a:gd name="connsiteX8" fmla="*/ 274325 w 734000"/>
                <a:gd name="connsiteY8" fmla="*/ 319587 h 722900"/>
                <a:gd name="connsiteX9" fmla="*/ 239949 w 734000"/>
                <a:gd name="connsiteY9" fmla="*/ 309719 h 722900"/>
                <a:gd name="connsiteX10" fmla="*/ 239704 w 734000"/>
                <a:gd name="connsiteY10" fmla="*/ 310010 h 722900"/>
                <a:gd name="connsiteX11" fmla="*/ 230573 w 734000"/>
                <a:gd name="connsiteY11" fmla="*/ 278925 h 722900"/>
                <a:gd name="connsiteX12" fmla="*/ 175268 w 734000"/>
                <a:gd name="connsiteY12" fmla="*/ 228204 h 722900"/>
                <a:gd name="connsiteX13" fmla="*/ 188006 w 734000"/>
                <a:gd name="connsiteY13" fmla="*/ 239886 h 722900"/>
                <a:gd name="connsiteX14" fmla="*/ 176755 w 734000"/>
                <a:gd name="connsiteY14" fmla="*/ 263336 h 722900"/>
                <a:gd name="connsiteX15" fmla="*/ 204557 w 734000"/>
                <a:gd name="connsiteY15" fmla="*/ 351656 h 722900"/>
                <a:gd name="connsiteX16" fmla="*/ 280854 w 734000"/>
                <a:gd name="connsiteY16" fmla="*/ 374078 h 722900"/>
                <a:gd name="connsiteX17" fmla="*/ 318685 w 734000"/>
                <a:gd name="connsiteY17" fmla="*/ 359731 h 722900"/>
                <a:gd name="connsiteX18" fmla="*/ 369238 w 734000"/>
                <a:gd name="connsiteY18" fmla="*/ 406094 h 722900"/>
                <a:gd name="connsiteX19" fmla="*/ 326994 w 734000"/>
                <a:gd name="connsiteY19" fmla="*/ 394913 h 722900"/>
                <a:gd name="connsiteX20" fmla="*/ 284800 w 734000"/>
                <a:gd name="connsiteY20" fmla="*/ 436762 h 722900"/>
                <a:gd name="connsiteX21" fmla="*/ 385369 w 734000"/>
                <a:gd name="connsiteY21" fmla="*/ 463301 h 722900"/>
                <a:gd name="connsiteX22" fmla="*/ 415793 w 734000"/>
                <a:gd name="connsiteY22" fmla="*/ 448788 h 722900"/>
                <a:gd name="connsiteX23" fmla="*/ 428615 w 734000"/>
                <a:gd name="connsiteY23" fmla="*/ 460548 h 722900"/>
                <a:gd name="connsiteX24" fmla="*/ 454984 w 734000"/>
                <a:gd name="connsiteY24" fmla="*/ 431796 h 722900"/>
                <a:gd name="connsiteX25" fmla="*/ 443119 w 734000"/>
                <a:gd name="connsiteY25" fmla="*/ 420914 h 722900"/>
                <a:gd name="connsiteX26" fmla="*/ 457464 w 734000"/>
                <a:gd name="connsiteY26" fmla="*/ 388329 h 722900"/>
                <a:gd name="connsiteX27" fmla="*/ 428362 w 734000"/>
                <a:gd name="connsiteY27" fmla="*/ 290293 h 722900"/>
                <a:gd name="connsiteX28" fmla="*/ 428522 w 734000"/>
                <a:gd name="connsiteY28" fmla="*/ 290106 h 722900"/>
                <a:gd name="connsiteX29" fmla="*/ 427395 w 734000"/>
                <a:gd name="connsiteY29" fmla="*/ 289278 h 722900"/>
                <a:gd name="connsiteX30" fmla="*/ 427012 w 734000"/>
                <a:gd name="connsiteY30" fmla="*/ 288876 h 722900"/>
                <a:gd name="connsiteX31" fmla="*/ 426946 w 734000"/>
                <a:gd name="connsiteY31" fmla="*/ 288948 h 722900"/>
                <a:gd name="connsiteX32" fmla="*/ 352820 w 734000"/>
                <a:gd name="connsiteY32" fmla="*/ 269915 h 722900"/>
                <a:gd name="connsiteX33" fmla="*/ 307521 w 734000"/>
                <a:gd name="connsiteY33" fmla="*/ 296559 h 722900"/>
                <a:gd name="connsiteX34" fmla="*/ 255205 w 734000"/>
                <a:gd name="connsiteY34" fmla="*/ 248580 h 722900"/>
                <a:gd name="connsiteX35" fmla="*/ 258260 w 734000"/>
                <a:gd name="connsiteY35" fmla="*/ 247261 h 722900"/>
                <a:gd name="connsiteX36" fmla="*/ 296362 w 734000"/>
                <a:gd name="connsiteY36" fmla="*/ 257316 h 722900"/>
                <a:gd name="connsiteX37" fmla="*/ 334346 w 734000"/>
                <a:gd name="connsiteY37" fmla="*/ 219643 h 722900"/>
                <a:gd name="connsiteX38" fmla="*/ 243811 w 734000"/>
                <a:gd name="connsiteY38" fmla="*/ 195752 h 722900"/>
                <a:gd name="connsiteX39" fmla="*/ 213820 w 734000"/>
                <a:gd name="connsiteY39" fmla="*/ 210627 h 722900"/>
                <a:gd name="connsiteX40" fmla="*/ 201636 w 734000"/>
                <a:gd name="connsiteY40" fmla="*/ 199453 h 722900"/>
                <a:gd name="connsiteX41" fmla="*/ 175268 w 734000"/>
                <a:gd name="connsiteY41" fmla="*/ 228204 h 722900"/>
                <a:gd name="connsiteX42" fmla="*/ 0 w 734000"/>
                <a:gd name="connsiteY42" fmla="*/ 314704 h 722900"/>
                <a:gd name="connsiteX43" fmla="*/ 225227 w 734000"/>
                <a:gd name="connsiteY43" fmla="*/ 640 h 722900"/>
                <a:gd name="connsiteX44" fmla="*/ 674161 w 734000"/>
                <a:gd name="connsiteY44" fmla="*/ 143730 h 722900"/>
                <a:gd name="connsiteX45" fmla="*/ 625461 w 734000"/>
                <a:gd name="connsiteY45" fmla="*/ 591045 h 722900"/>
                <a:gd name="connsiteX46" fmla="*/ 120870 w 734000"/>
                <a:gd name="connsiteY46" fmla="*/ 643754 h 722900"/>
                <a:gd name="connsiteX47" fmla="*/ 0 w 734000"/>
                <a:gd name="connsiteY47" fmla="*/ 314704 h 722900"/>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5930"/>
                <a:gd name="connsiteX1" fmla="*/ 361732 w 734000"/>
                <a:gd name="connsiteY1" fmla="*/ 325976 h 725930"/>
                <a:gd name="connsiteX2" fmla="*/ 387597 w 734000"/>
                <a:gd name="connsiteY2" fmla="*/ 333463 h 725930"/>
                <a:gd name="connsiteX3" fmla="*/ 399661 w 734000"/>
                <a:gd name="connsiteY3" fmla="*/ 374530 h 725930"/>
                <a:gd name="connsiteX4" fmla="*/ 398080 w 734000"/>
                <a:gd name="connsiteY4" fmla="*/ 379610 h 725930"/>
                <a:gd name="connsiteX5" fmla="*/ 348892 w 734000"/>
                <a:gd name="connsiteY5" fmla="*/ 334499 h 725930"/>
                <a:gd name="connsiteX6" fmla="*/ 230573 w 734000"/>
                <a:gd name="connsiteY6" fmla="*/ 278925 h 725930"/>
                <a:gd name="connsiteX7" fmla="*/ 274785 w 734000"/>
                <a:gd name="connsiteY7" fmla="*/ 319471 h 725930"/>
                <a:gd name="connsiteX8" fmla="*/ 274325 w 734000"/>
                <a:gd name="connsiteY8" fmla="*/ 319587 h 725930"/>
                <a:gd name="connsiteX9" fmla="*/ 239949 w 734000"/>
                <a:gd name="connsiteY9" fmla="*/ 309719 h 725930"/>
                <a:gd name="connsiteX10" fmla="*/ 239704 w 734000"/>
                <a:gd name="connsiteY10" fmla="*/ 310010 h 725930"/>
                <a:gd name="connsiteX11" fmla="*/ 230573 w 734000"/>
                <a:gd name="connsiteY11" fmla="*/ 278925 h 725930"/>
                <a:gd name="connsiteX12" fmla="*/ 175268 w 734000"/>
                <a:gd name="connsiteY12" fmla="*/ 228204 h 725930"/>
                <a:gd name="connsiteX13" fmla="*/ 188006 w 734000"/>
                <a:gd name="connsiteY13" fmla="*/ 239886 h 725930"/>
                <a:gd name="connsiteX14" fmla="*/ 176755 w 734000"/>
                <a:gd name="connsiteY14" fmla="*/ 263336 h 725930"/>
                <a:gd name="connsiteX15" fmla="*/ 204557 w 734000"/>
                <a:gd name="connsiteY15" fmla="*/ 351656 h 725930"/>
                <a:gd name="connsiteX16" fmla="*/ 280854 w 734000"/>
                <a:gd name="connsiteY16" fmla="*/ 374078 h 725930"/>
                <a:gd name="connsiteX17" fmla="*/ 318685 w 734000"/>
                <a:gd name="connsiteY17" fmla="*/ 359731 h 725930"/>
                <a:gd name="connsiteX18" fmla="*/ 369238 w 734000"/>
                <a:gd name="connsiteY18" fmla="*/ 406094 h 725930"/>
                <a:gd name="connsiteX19" fmla="*/ 326994 w 734000"/>
                <a:gd name="connsiteY19" fmla="*/ 394913 h 725930"/>
                <a:gd name="connsiteX20" fmla="*/ 284800 w 734000"/>
                <a:gd name="connsiteY20" fmla="*/ 436762 h 725930"/>
                <a:gd name="connsiteX21" fmla="*/ 385369 w 734000"/>
                <a:gd name="connsiteY21" fmla="*/ 463301 h 725930"/>
                <a:gd name="connsiteX22" fmla="*/ 415793 w 734000"/>
                <a:gd name="connsiteY22" fmla="*/ 448788 h 725930"/>
                <a:gd name="connsiteX23" fmla="*/ 428615 w 734000"/>
                <a:gd name="connsiteY23" fmla="*/ 460548 h 725930"/>
                <a:gd name="connsiteX24" fmla="*/ 454984 w 734000"/>
                <a:gd name="connsiteY24" fmla="*/ 431796 h 725930"/>
                <a:gd name="connsiteX25" fmla="*/ 443119 w 734000"/>
                <a:gd name="connsiteY25" fmla="*/ 420914 h 725930"/>
                <a:gd name="connsiteX26" fmla="*/ 457464 w 734000"/>
                <a:gd name="connsiteY26" fmla="*/ 388329 h 725930"/>
                <a:gd name="connsiteX27" fmla="*/ 428362 w 734000"/>
                <a:gd name="connsiteY27" fmla="*/ 290293 h 725930"/>
                <a:gd name="connsiteX28" fmla="*/ 428522 w 734000"/>
                <a:gd name="connsiteY28" fmla="*/ 290106 h 725930"/>
                <a:gd name="connsiteX29" fmla="*/ 427395 w 734000"/>
                <a:gd name="connsiteY29" fmla="*/ 289278 h 725930"/>
                <a:gd name="connsiteX30" fmla="*/ 427012 w 734000"/>
                <a:gd name="connsiteY30" fmla="*/ 288876 h 725930"/>
                <a:gd name="connsiteX31" fmla="*/ 426946 w 734000"/>
                <a:gd name="connsiteY31" fmla="*/ 288948 h 725930"/>
                <a:gd name="connsiteX32" fmla="*/ 352820 w 734000"/>
                <a:gd name="connsiteY32" fmla="*/ 269915 h 725930"/>
                <a:gd name="connsiteX33" fmla="*/ 307521 w 734000"/>
                <a:gd name="connsiteY33" fmla="*/ 296559 h 725930"/>
                <a:gd name="connsiteX34" fmla="*/ 255205 w 734000"/>
                <a:gd name="connsiteY34" fmla="*/ 248580 h 725930"/>
                <a:gd name="connsiteX35" fmla="*/ 258260 w 734000"/>
                <a:gd name="connsiteY35" fmla="*/ 247261 h 725930"/>
                <a:gd name="connsiteX36" fmla="*/ 296362 w 734000"/>
                <a:gd name="connsiteY36" fmla="*/ 257316 h 725930"/>
                <a:gd name="connsiteX37" fmla="*/ 334346 w 734000"/>
                <a:gd name="connsiteY37" fmla="*/ 219643 h 725930"/>
                <a:gd name="connsiteX38" fmla="*/ 243811 w 734000"/>
                <a:gd name="connsiteY38" fmla="*/ 195752 h 725930"/>
                <a:gd name="connsiteX39" fmla="*/ 213820 w 734000"/>
                <a:gd name="connsiteY39" fmla="*/ 210627 h 725930"/>
                <a:gd name="connsiteX40" fmla="*/ 201636 w 734000"/>
                <a:gd name="connsiteY40" fmla="*/ 199453 h 725930"/>
                <a:gd name="connsiteX41" fmla="*/ 175268 w 734000"/>
                <a:gd name="connsiteY41" fmla="*/ 228204 h 725930"/>
                <a:gd name="connsiteX42" fmla="*/ 0 w 734000"/>
                <a:gd name="connsiteY42" fmla="*/ 314704 h 725930"/>
                <a:gd name="connsiteX43" fmla="*/ 225227 w 734000"/>
                <a:gd name="connsiteY43" fmla="*/ 640 h 725930"/>
                <a:gd name="connsiteX44" fmla="*/ 674161 w 734000"/>
                <a:gd name="connsiteY44" fmla="*/ 143730 h 725930"/>
                <a:gd name="connsiteX45" fmla="*/ 625461 w 734000"/>
                <a:gd name="connsiteY45" fmla="*/ 591045 h 725930"/>
                <a:gd name="connsiteX46" fmla="*/ 151149 w 734000"/>
                <a:gd name="connsiteY46" fmla="*/ 642445 h 725930"/>
                <a:gd name="connsiteX47" fmla="*/ 0 w 734000"/>
                <a:gd name="connsiteY47" fmla="*/ 314704 h 725930"/>
                <a:gd name="connsiteX0" fmla="*/ 348892 w 734000"/>
                <a:gd name="connsiteY0" fmla="*/ 334499 h 750920"/>
                <a:gd name="connsiteX1" fmla="*/ 361732 w 734000"/>
                <a:gd name="connsiteY1" fmla="*/ 325976 h 750920"/>
                <a:gd name="connsiteX2" fmla="*/ 387597 w 734000"/>
                <a:gd name="connsiteY2" fmla="*/ 333463 h 750920"/>
                <a:gd name="connsiteX3" fmla="*/ 399661 w 734000"/>
                <a:gd name="connsiteY3" fmla="*/ 374530 h 750920"/>
                <a:gd name="connsiteX4" fmla="*/ 398080 w 734000"/>
                <a:gd name="connsiteY4" fmla="*/ 379610 h 750920"/>
                <a:gd name="connsiteX5" fmla="*/ 348892 w 734000"/>
                <a:gd name="connsiteY5" fmla="*/ 334499 h 750920"/>
                <a:gd name="connsiteX6" fmla="*/ 230573 w 734000"/>
                <a:gd name="connsiteY6" fmla="*/ 278925 h 750920"/>
                <a:gd name="connsiteX7" fmla="*/ 274785 w 734000"/>
                <a:gd name="connsiteY7" fmla="*/ 319471 h 750920"/>
                <a:gd name="connsiteX8" fmla="*/ 274325 w 734000"/>
                <a:gd name="connsiteY8" fmla="*/ 319587 h 750920"/>
                <a:gd name="connsiteX9" fmla="*/ 239949 w 734000"/>
                <a:gd name="connsiteY9" fmla="*/ 309719 h 750920"/>
                <a:gd name="connsiteX10" fmla="*/ 239704 w 734000"/>
                <a:gd name="connsiteY10" fmla="*/ 310010 h 750920"/>
                <a:gd name="connsiteX11" fmla="*/ 230573 w 734000"/>
                <a:gd name="connsiteY11" fmla="*/ 278925 h 750920"/>
                <a:gd name="connsiteX12" fmla="*/ 175268 w 734000"/>
                <a:gd name="connsiteY12" fmla="*/ 228204 h 750920"/>
                <a:gd name="connsiteX13" fmla="*/ 188006 w 734000"/>
                <a:gd name="connsiteY13" fmla="*/ 239886 h 750920"/>
                <a:gd name="connsiteX14" fmla="*/ 176755 w 734000"/>
                <a:gd name="connsiteY14" fmla="*/ 263336 h 750920"/>
                <a:gd name="connsiteX15" fmla="*/ 204557 w 734000"/>
                <a:gd name="connsiteY15" fmla="*/ 351656 h 750920"/>
                <a:gd name="connsiteX16" fmla="*/ 280854 w 734000"/>
                <a:gd name="connsiteY16" fmla="*/ 374078 h 750920"/>
                <a:gd name="connsiteX17" fmla="*/ 318685 w 734000"/>
                <a:gd name="connsiteY17" fmla="*/ 359731 h 750920"/>
                <a:gd name="connsiteX18" fmla="*/ 369238 w 734000"/>
                <a:gd name="connsiteY18" fmla="*/ 406094 h 750920"/>
                <a:gd name="connsiteX19" fmla="*/ 326994 w 734000"/>
                <a:gd name="connsiteY19" fmla="*/ 394913 h 750920"/>
                <a:gd name="connsiteX20" fmla="*/ 284800 w 734000"/>
                <a:gd name="connsiteY20" fmla="*/ 436762 h 750920"/>
                <a:gd name="connsiteX21" fmla="*/ 385369 w 734000"/>
                <a:gd name="connsiteY21" fmla="*/ 463301 h 750920"/>
                <a:gd name="connsiteX22" fmla="*/ 415793 w 734000"/>
                <a:gd name="connsiteY22" fmla="*/ 448788 h 750920"/>
                <a:gd name="connsiteX23" fmla="*/ 428615 w 734000"/>
                <a:gd name="connsiteY23" fmla="*/ 460548 h 750920"/>
                <a:gd name="connsiteX24" fmla="*/ 454984 w 734000"/>
                <a:gd name="connsiteY24" fmla="*/ 431796 h 750920"/>
                <a:gd name="connsiteX25" fmla="*/ 443119 w 734000"/>
                <a:gd name="connsiteY25" fmla="*/ 420914 h 750920"/>
                <a:gd name="connsiteX26" fmla="*/ 457464 w 734000"/>
                <a:gd name="connsiteY26" fmla="*/ 388329 h 750920"/>
                <a:gd name="connsiteX27" fmla="*/ 428362 w 734000"/>
                <a:gd name="connsiteY27" fmla="*/ 290293 h 750920"/>
                <a:gd name="connsiteX28" fmla="*/ 428522 w 734000"/>
                <a:gd name="connsiteY28" fmla="*/ 290106 h 750920"/>
                <a:gd name="connsiteX29" fmla="*/ 427395 w 734000"/>
                <a:gd name="connsiteY29" fmla="*/ 289278 h 750920"/>
                <a:gd name="connsiteX30" fmla="*/ 427012 w 734000"/>
                <a:gd name="connsiteY30" fmla="*/ 288876 h 750920"/>
                <a:gd name="connsiteX31" fmla="*/ 426946 w 734000"/>
                <a:gd name="connsiteY31" fmla="*/ 288948 h 750920"/>
                <a:gd name="connsiteX32" fmla="*/ 352820 w 734000"/>
                <a:gd name="connsiteY32" fmla="*/ 269915 h 750920"/>
                <a:gd name="connsiteX33" fmla="*/ 307521 w 734000"/>
                <a:gd name="connsiteY33" fmla="*/ 296559 h 750920"/>
                <a:gd name="connsiteX34" fmla="*/ 255205 w 734000"/>
                <a:gd name="connsiteY34" fmla="*/ 248580 h 750920"/>
                <a:gd name="connsiteX35" fmla="*/ 258260 w 734000"/>
                <a:gd name="connsiteY35" fmla="*/ 247261 h 750920"/>
                <a:gd name="connsiteX36" fmla="*/ 296362 w 734000"/>
                <a:gd name="connsiteY36" fmla="*/ 257316 h 750920"/>
                <a:gd name="connsiteX37" fmla="*/ 334346 w 734000"/>
                <a:gd name="connsiteY37" fmla="*/ 219643 h 750920"/>
                <a:gd name="connsiteX38" fmla="*/ 243811 w 734000"/>
                <a:gd name="connsiteY38" fmla="*/ 195752 h 750920"/>
                <a:gd name="connsiteX39" fmla="*/ 213820 w 734000"/>
                <a:gd name="connsiteY39" fmla="*/ 210627 h 750920"/>
                <a:gd name="connsiteX40" fmla="*/ 201636 w 734000"/>
                <a:gd name="connsiteY40" fmla="*/ 199453 h 750920"/>
                <a:gd name="connsiteX41" fmla="*/ 175268 w 734000"/>
                <a:gd name="connsiteY41" fmla="*/ 228204 h 750920"/>
                <a:gd name="connsiteX42" fmla="*/ 0 w 734000"/>
                <a:gd name="connsiteY42" fmla="*/ 314704 h 750920"/>
                <a:gd name="connsiteX43" fmla="*/ 225227 w 734000"/>
                <a:gd name="connsiteY43" fmla="*/ 640 h 750920"/>
                <a:gd name="connsiteX44" fmla="*/ 674161 w 734000"/>
                <a:gd name="connsiteY44" fmla="*/ 143730 h 750920"/>
                <a:gd name="connsiteX45" fmla="*/ 625461 w 734000"/>
                <a:gd name="connsiteY45" fmla="*/ 591045 h 750920"/>
                <a:gd name="connsiteX46" fmla="*/ 193414 w 734000"/>
                <a:gd name="connsiteY46" fmla="*/ 684437 h 750920"/>
                <a:gd name="connsiteX47" fmla="*/ 0 w 734000"/>
                <a:gd name="connsiteY47" fmla="*/ 314704 h 750920"/>
                <a:gd name="connsiteX0" fmla="*/ 348892 w 734000"/>
                <a:gd name="connsiteY0" fmla="*/ 334499 h 740807"/>
                <a:gd name="connsiteX1" fmla="*/ 361732 w 734000"/>
                <a:gd name="connsiteY1" fmla="*/ 325976 h 740807"/>
                <a:gd name="connsiteX2" fmla="*/ 387597 w 734000"/>
                <a:gd name="connsiteY2" fmla="*/ 333463 h 740807"/>
                <a:gd name="connsiteX3" fmla="*/ 399661 w 734000"/>
                <a:gd name="connsiteY3" fmla="*/ 374530 h 740807"/>
                <a:gd name="connsiteX4" fmla="*/ 398080 w 734000"/>
                <a:gd name="connsiteY4" fmla="*/ 379610 h 740807"/>
                <a:gd name="connsiteX5" fmla="*/ 348892 w 734000"/>
                <a:gd name="connsiteY5" fmla="*/ 334499 h 740807"/>
                <a:gd name="connsiteX6" fmla="*/ 230573 w 734000"/>
                <a:gd name="connsiteY6" fmla="*/ 278925 h 740807"/>
                <a:gd name="connsiteX7" fmla="*/ 274785 w 734000"/>
                <a:gd name="connsiteY7" fmla="*/ 319471 h 740807"/>
                <a:gd name="connsiteX8" fmla="*/ 274325 w 734000"/>
                <a:gd name="connsiteY8" fmla="*/ 319587 h 740807"/>
                <a:gd name="connsiteX9" fmla="*/ 239949 w 734000"/>
                <a:gd name="connsiteY9" fmla="*/ 309719 h 740807"/>
                <a:gd name="connsiteX10" fmla="*/ 239704 w 734000"/>
                <a:gd name="connsiteY10" fmla="*/ 310010 h 740807"/>
                <a:gd name="connsiteX11" fmla="*/ 230573 w 734000"/>
                <a:gd name="connsiteY11" fmla="*/ 278925 h 740807"/>
                <a:gd name="connsiteX12" fmla="*/ 175268 w 734000"/>
                <a:gd name="connsiteY12" fmla="*/ 228204 h 740807"/>
                <a:gd name="connsiteX13" fmla="*/ 188006 w 734000"/>
                <a:gd name="connsiteY13" fmla="*/ 239886 h 740807"/>
                <a:gd name="connsiteX14" fmla="*/ 176755 w 734000"/>
                <a:gd name="connsiteY14" fmla="*/ 263336 h 740807"/>
                <a:gd name="connsiteX15" fmla="*/ 204557 w 734000"/>
                <a:gd name="connsiteY15" fmla="*/ 351656 h 740807"/>
                <a:gd name="connsiteX16" fmla="*/ 280854 w 734000"/>
                <a:gd name="connsiteY16" fmla="*/ 374078 h 740807"/>
                <a:gd name="connsiteX17" fmla="*/ 318685 w 734000"/>
                <a:gd name="connsiteY17" fmla="*/ 359731 h 740807"/>
                <a:gd name="connsiteX18" fmla="*/ 369238 w 734000"/>
                <a:gd name="connsiteY18" fmla="*/ 406094 h 740807"/>
                <a:gd name="connsiteX19" fmla="*/ 326994 w 734000"/>
                <a:gd name="connsiteY19" fmla="*/ 394913 h 740807"/>
                <a:gd name="connsiteX20" fmla="*/ 284800 w 734000"/>
                <a:gd name="connsiteY20" fmla="*/ 436762 h 740807"/>
                <a:gd name="connsiteX21" fmla="*/ 385369 w 734000"/>
                <a:gd name="connsiteY21" fmla="*/ 463301 h 740807"/>
                <a:gd name="connsiteX22" fmla="*/ 415793 w 734000"/>
                <a:gd name="connsiteY22" fmla="*/ 448788 h 740807"/>
                <a:gd name="connsiteX23" fmla="*/ 428615 w 734000"/>
                <a:gd name="connsiteY23" fmla="*/ 460548 h 740807"/>
                <a:gd name="connsiteX24" fmla="*/ 454984 w 734000"/>
                <a:gd name="connsiteY24" fmla="*/ 431796 h 740807"/>
                <a:gd name="connsiteX25" fmla="*/ 443119 w 734000"/>
                <a:gd name="connsiteY25" fmla="*/ 420914 h 740807"/>
                <a:gd name="connsiteX26" fmla="*/ 457464 w 734000"/>
                <a:gd name="connsiteY26" fmla="*/ 388329 h 740807"/>
                <a:gd name="connsiteX27" fmla="*/ 428362 w 734000"/>
                <a:gd name="connsiteY27" fmla="*/ 290293 h 740807"/>
                <a:gd name="connsiteX28" fmla="*/ 428522 w 734000"/>
                <a:gd name="connsiteY28" fmla="*/ 290106 h 740807"/>
                <a:gd name="connsiteX29" fmla="*/ 427395 w 734000"/>
                <a:gd name="connsiteY29" fmla="*/ 289278 h 740807"/>
                <a:gd name="connsiteX30" fmla="*/ 427012 w 734000"/>
                <a:gd name="connsiteY30" fmla="*/ 288876 h 740807"/>
                <a:gd name="connsiteX31" fmla="*/ 426946 w 734000"/>
                <a:gd name="connsiteY31" fmla="*/ 288948 h 740807"/>
                <a:gd name="connsiteX32" fmla="*/ 352820 w 734000"/>
                <a:gd name="connsiteY32" fmla="*/ 269915 h 740807"/>
                <a:gd name="connsiteX33" fmla="*/ 307521 w 734000"/>
                <a:gd name="connsiteY33" fmla="*/ 296559 h 740807"/>
                <a:gd name="connsiteX34" fmla="*/ 255205 w 734000"/>
                <a:gd name="connsiteY34" fmla="*/ 248580 h 740807"/>
                <a:gd name="connsiteX35" fmla="*/ 258260 w 734000"/>
                <a:gd name="connsiteY35" fmla="*/ 247261 h 740807"/>
                <a:gd name="connsiteX36" fmla="*/ 296362 w 734000"/>
                <a:gd name="connsiteY36" fmla="*/ 257316 h 740807"/>
                <a:gd name="connsiteX37" fmla="*/ 334346 w 734000"/>
                <a:gd name="connsiteY37" fmla="*/ 219643 h 740807"/>
                <a:gd name="connsiteX38" fmla="*/ 243811 w 734000"/>
                <a:gd name="connsiteY38" fmla="*/ 195752 h 740807"/>
                <a:gd name="connsiteX39" fmla="*/ 213820 w 734000"/>
                <a:gd name="connsiteY39" fmla="*/ 210627 h 740807"/>
                <a:gd name="connsiteX40" fmla="*/ 201636 w 734000"/>
                <a:gd name="connsiteY40" fmla="*/ 199453 h 740807"/>
                <a:gd name="connsiteX41" fmla="*/ 175268 w 734000"/>
                <a:gd name="connsiteY41" fmla="*/ 228204 h 740807"/>
                <a:gd name="connsiteX42" fmla="*/ 0 w 734000"/>
                <a:gd name="connsiteY42" fmla="*/ 314704 h 740807"/>
                <a:gd name="connsiteX43" fmla="*/ 225227 w 734000"/>
                <a:gd name="connsiteY43" fmla="*/ 640 h 740807"/>
                <a:gd name="connsiteX44" fmla="*/ 674161 w 734000"/>
                <a:gd name="connsiteY44" fmla="*/ 143730 h 740807"/>
                <a:gd name="connsiteX45" fmla="*/ 625461 w 734000"/>
                <a:gd name="connsiteY45" fmla="*/ 591045 h 740807"/>
                <a:gd name="connsiteX46" fmla="*/ 175864 w 734000"/>
                <a:gd name="connsiteY46" fmla="*/ 668341 h 740807"/>
                <a:gd name="connsiteX47" fmla="*/ 0 w 734000"/>
                <a:gd name="connsiteY47" fmla="*/ 314704 h 740807"/>
                <a:gd name="connsiteX0" fmla="*/ 348892 w 734000"/>
                <a:gd name="connsiteY0" fmla="*/ 334499 h 746516"/>
                <a:gd name="connsiteX1" fmla="*/ 361732 w 734000"/>
                <a:gd name="connsiteY1" fmla="*/ 325976 h 746516"/>
                <a:gd name="connsiteX2" fmla="*/ 387597 w 734000"/>
                <a:gd name="connsiteY2" fmla="*/ 333463 h 746516"/>
                <a:gd name="connsiteX3" fmla="*/ 399661 w 734000"/>
                <a:gd name="connsiteY3" fmla="*/ 374530 h 746516"/>
                <a:gd name="connsiteX4" fmla="*/ 398080 w 734000"/>
                <a:gd name="connsiteY4" fmla="*/ 379610 h 746516"/>
                <a:gd name="connsiteX5" fmla="*/ 348892 w 734000"/>
                <a:gd name="connsiteY5" fmla="*/ 334499 h 746516"/>
                <a:gd name="connsiteX6" fmla="*/ 230573 w 734000"/>
                <a:gd name="connsiteY6" fmla="*/ 278925 h 746516"/>
                <a:gd name="connsiteX7" fmla="*/ 274785 w 734000"/>
                <a:gd name="connsiteY7" fmla="*/ 319471 h 746516"/>
                <a:gd name="connsiteX8" fmla="*/ 274325 w 734000"/>
                <a:gd name="connsiteY8" fmla="*/ 319587 h 746516"/>
                <a:gd name="connsiteX9" fmla="*/ 239949 w 734000"/>
                <a:gd name="connsiteY9" fmla="*/ 309719 h 746516"/>
                <a:gd name="connsiteX10" fmla="*/ 239704 w 734000"/>
                <a:gd name="connsiteY10" fmla="*/ 310010 h 746516"/>
                <a:gd name="connsiteX11" fmla="*/ 230573 w 734000"/>
                <a:gd name="connsiteY11" fmla="*/ 278925 h 746516"/>
                <a:gd name="connsiteX12" fmla="*/ 175268 w 734000"/>
                <a:gd name="connsiteY12" fmla="*/ 228204 h 746516"/>
                <a:gd name="connsiteX13" fmla="*/ 188006 w 734000"/>
                <a:gd name="connsiteY13" fmla="*/ 239886 h 746516"/>
                <a:gd name="connsiteX14" fmla="*/ 176755 w 734000"/>
                <a:gd name="connsiteY14" fmla="*/ 263336 h 746516"/>
                <a:gd name="connsiteX15" fmla="*/ 204557 w 734000"/>
                <a:gd name="connsiteY15" fmla="*/ 351656 h 746516"/>
                <a:gd name="connsiteX16" fmla="*/ 280854 w 734000"/>
                <a:gd name="connsiteY16" fmla="*/ 374078 h 746516"/>
                <a:gd name="connsiteX17" fmla="*/ 318685 w 734000"/>
                <a:gd name="connsiteY17" fmla="*/ 359731 h 746516"/>
                <a:gd name="connsiteX18" fmla="*/ 369238 w 734000"/>
                <a:gd name="connsiteY18" fmla="*/ 406094 h 746516"/>
                <a:gd name="connsiteX19" fmla="*/ 326994 w 734000"/>
                <a:gd name="connsiteY19" fmla="*/ 394913 h 746516"/>
                <a:gd name="connsiteX20" fmla="*/ 284800 w 734000"/>
                <a:gd name="connsiteY20" fmla="*/ 436762 h 746516"/>
                <a:gd name="connsiteX21" fmla="*/ 385369 w 734000"/>
                <a:gd name="connsiteY21" fmla="*/ 463301 h 746516"/>
                <a:gd name="connsiteX22" fmla="*/ 415793 w 734000"/>
                <a:gd name="connsiteY22" fmla="*/ 448788 h 746516"/>
                <a:gd name="connsiteX23" fmla="*/ 428615 w 734000"/>
                <a:gd name="connsiteY23" fmla="*/ 460548 h 746516"/>
                <a:gd name="connsiteX24" fmla="*/ 454984 w 734000"/>
                <a:gd name="connsiteY24" fmla="*/ 431796 h 746516"/>
                <a:gd name="connsiteX25" fmla="*/ 443119 w 734000"/>
                <a:gd name="connsiteY25" fmla="*/ 420914 h 746516"/>
                <a:gd name="connsiteX26" fmla="*/ 457464 w 734000"/>
                <a:gd name="connsiteY26" fmla="*/ 388329 h 746516"/>
                <a:gd name="connsiteX27" fmla="*/ 428362 w 734000"/>
                <a:gd name="connsiteY27" fmla="*/ 290293 h 746516"/>
                <a:gd name="connsiteX28" fmla="*/ 428522 w 734000"/>
                <a:gd name="connsiteY28" fmla="*/ 290106 h 746516"/>
                <a:gd name="connsiteX29" fmla="*/ 427395 w 734000"/>
                <a:gd name="connsiteY29" fmla="*/ 289278 h 746516"/>
                <a:gd name="connsiteX30" fmla="*/ 427012 w 734000"/>
                <a:gd name="connsiteY30" fmla="*/ 288876 h 746516"/>
                <a:gd name="connsiteX31" fmla="*/ 426946 w 734000"/>
                <a:gd name="connsiteY31" fmla="*/ 288948 h 746516"/>
                <a:gd name="connsiteX32" fmla="*/ 352820 w 734000"/>
                <a:gd name="connsiteY32" fmla="*/ 269915 h 746516"/>
                <a:gd name="connsiteX33" fmla="*/ 307521 w 734000"/>
                <a:gd name="connsiteY33" fmla="*/ 296559 h 746516"/>
                <a:gd name="connsiteX34" fmla="*/ 255205 w 734000"/>
                <a:gd name="connsiteY34" fmla="*/ 248580 h 746516"/>
                <a:gd name="connsiteX35" fmla="*/ 258260 w 734000"/>
                <a:gd name="connsiteY35" fmla="*/ 247261 h 746516"/>
                <a:gd name="connsiteX36" fmla="*/ 296362 w 734000"/>
                <a:gd name="connsiteY36" fmla="*/ 257316 h 746516"/>
                <a:gd name="connsiteX37" fmla="*/ 334346 w 734000"/>
                <a:gd name="connsiteY37" fmla="*/ 219643 h 746516"/>
                <a:gd name="connsiteX38" fmla="*/ 243811 w 734000"/>
                <a:gd name="connsiteY38" fmla="*/ 195752 h 746516"/>
                <a:gd name="connsiteX39" fmla="*/ 213820 w 734000"/>
                <a:gd name="connsiteY39" fmla="*/ 210627 h 746516"/>
                <a:gd name="connsiteX40" fmla="*/ 201636 w 734000"/>
                <a:gd name="connsiteY40" fmla="*/ 199453 h 746516"/>
                <a:gd name="connsiteX41" fmla="*/ 175268 w 734000"/>
                <a:gd name="connsiteY41" fmla="*/ 228204 h 746516"/>
                <a:gd name="connsiteX42" fmla="*/ 0 w 734000"/>
                <a:gd name="connsiteY42" fmla="*/ 314704 h 746516"/>
                <a:gd name="connsiteX43" fmla="*/ 225227 w 734000"/>
                <a:gd name="connsiteY43" fmla="*/ 640 h 746516"/>
                <a:gd name="connsiteX44" fmla="*/ 674161 w 734000"/>
                <a:gd name="connsiteY44" fmla="*/ 143730 h 746516"/>
                <a:gd name="connsiteX45" fmla="*/ 625461 w 734000"/>
                <a:gd name="connsiteY45" fmla="*/ 591045 h 746516"/>
                <a:gd name="connsiteX46" fmla="*/ 157724 w 734000"/>
                <a:gd name="connsiteY46" fmla="*/ 677553 h 746516"/>
                <a:gd name="connsiteX47" fmla="*/ 0 w 734000"/>
                <a:gd name="connsiteY47" fmla="*/ 314704 h 746516"/>
                <a:gd name="connsiteX0" fmla="*/ 348892 w 729929"/>
                <a:gd name="connsiteY0" fmla="*/ 332354 h 744371"/>
                <a:gd name="connsiteX1" fmla="*/ 361732 w 729929"/>
                <a:gd name="connsiteY1" fmla="*/ 323831 h 744371"/>
                <a:gd name="connsiteX2" fmla="*/ 387597 w 729929"/>
                <a:gd name="connsiteY2" fmla="*/ 331318 h 744371"/>
                <a:gd name="connsiteX3" fmla="*/ 399661 w 729929"/>
                <a:gd name="connsiteY3" fmla="*/ 372385 h 744371"/>
                <a:gd name="connsiteX4" fmla="*/ 398080 w 729929"/>
                <a:gd name="connsiteY4" fmla="*/ 377465 h 744371"/>
                <a:gd name="connsiteX5" fmla="*/ 348892 w 729929"/>
                <a:gd name="connsiteY5" fmla="*/ 332354 h 744371"/>
                <a:gd name="connsiteX6" fmla="*/ 230573 w 729929"/>
                <a:gd name="connsiteY6" fmla="*/ 276780 h 744371"/>
                <a:gd name="connsiteX7" fmla="*/ 274785 w 729929"/>
                <a:gd name="connsiteY7" fmla="*/ 317326 h 744371"/>
                <a:gd name="connsiteX8" fmla="*/ 274325 w 729929"/>
                <a:gd name="connsiteY8" fmla="*/ 317442 h 744371"/>
                <a:gd name="connsiteX9" fmla="*/ 239949 w 729929"/>
                <a:gd name="connsiteY9" fmla="*/ 307574 h 744371"/>
                <a:gd name="connsiteX10" fmla="*/ 239704 w 729929"/>
                <a:gd name="connsiteY10" fmla="*/ 307865 h 744371"/>
                <a:gd name="connsiteX11" fmla="*/ 230573 w 729929"/>
                <a:gd name="connsiteY11" fmla="*/ 276780 h 744371"/>
                <a:gd name="connsiteX12" fmla="*/ 175268 w 729929"/>
                <a:gd name="connsiteY12" fmla="*/ 226059 h 744371"/>
                <a:gd name="connsiteX13" fmla="*/ 188006 w 729929"/>
                <a:gd name="connsiteY13" fmla="*/ 237741 h 744371"/>
                <a:gd name="connsiteX14" fmla="*/ 176755 w 729929"/>
                <a:gd name="connsiteY14" fmla="*/ 261191 h 744371"/>
                <a:gd name="connsiteX15" fmla="*/ 204557 w 729929"/>
                <a:gd name="connsiteY15" fmla="*/ 349511 h 744371"/>
                <a:gd name="connsiteX16" fmla="*/ 280854 w 729929"/>
                <a:gd name="connsiteY16" fmla="*/ 371933 h 744371"/>
                <a:gd name="connsiteX17" fmla="*/ 318685 w 729929"/>
                <a:gd name="connsiteY17" fmla="*/ 357586 h 744371"/>
                <a:gd name="connsiteX18" fmla="*/ 369238 w 729929"/>
                <a:gd name="connsiteY18" fmla="*/ 403949 h 744371"/>
                <a:gd name="connsiteX19" fmla="*/ 326994 w 729929"/>
                <a:gd name="connsiteY19" fmla="*/ 392768 h 744371"/>
                <a:gd name="connsiteX20" fmla="*/ 284800 w 729929"/>
                <a:gd name="connsiteY20" fmla="*/ 434617 h 744371"/>
                <a:gd name="connsiteX21" fmla="*/ 385369 w 729929"/>
                <a:gd name="connsiteY21" fmla="*/ 461156 h 744371"/>
                <a:gd name="connsiteX22" fmla="*/ 415793 w 729929"/>
                <a:gd name="connsiteY22" fmla="*/ 446643 h 744371"/>
                <a:gd name="connsiteX23" fmla="*/ 428615 w 729929"/>
                <a:gd name="connsiteY23" fmla="*/ 458403 h 744371"/>
                <a:gd name="connsiteX24" fmla="*/ 454984 w 729929"/>
                <a:gd name="connsiteY24" fmla="*/ 429651 h 744371"/>
                <a:gd name="connsiteX25" fmla="*/ 443119 w 729929"/>
                <a:gd name="connsiteY25" fmla="*/ 418769 h 744371"/>
                <a:gd name="connsiteX26" fmla="*/ 457464 w 729929"/>
                <a:gd name="connsiteY26" fmla="*/ 386184 h 744371"/>
                <a:gd name="connsiteX27" fmla="*/ 428362 w 729929"/>
                <a:gd name="connsiteY27" fmla="*/ 288148 h 744371"/>
                <a:gd name="connsiteX28" fmla="*/ 428522 w 729929"/>
                <a:gd name="connsiteY28" fmla="*/ 287961 h 744371"/>
                <a:gd name="connsiteX29" fmla="*/ 427395 w 729929"/>
                <a:gd name="connsiteY29" fmla="*/ 287133 h 744371"/>
                <a:gd name="connsiteX30" fmla="*/ 427012 w 729929"/>
                <a:gd name="connsiteY30" fmla="*/ 286731 h 744371"/>
                <a:gd name="connsiteX31" fmla="*/ 426946 w 729929"/>
                <a:gd name="connsiteY31" fmla="*/ 286803 h 744371"/>
                <a:gd name="connsiteX32" fmla="*/ 352820 w 729929"/>
                <a:gd name="connsiteY32" fmla="*/ 267770 h 744371"/>
                <a:gd name="connsiteX33" fmla="*/ 307521 w 729929"/>
                <a:gd name="connsiteY33" fmla="*/ 294414 h 744371"/>
                <a:gd name="connsiteX34" fmla="*/ 255205 w 729929"/>
                <a:gd name="connsiteY34" fmla="*/ 246435 h 744371"/>
                <a:gd name="connsiteX35" fmla="*/ 258260 w 729929"/>
                <a:gd name="connsiteY35" fmla="*/ 245116 h 744371"/>
                <a:gd name="connsiteX36" fmla="*/ 296362 w 729929"/>
                <a:gd name="connsiteY36" fmla="*/ 255171 h 744371"/>
                <a:gd name="connsiteX37" fmla="*/ 334346 w 729929"/>
                <a:gd name="connsiteY37" fmla="*/ 217498 h 744371"/>
                <a:gd name="connsiteX38" fmla="*/ 243811 w 729929"/>
                <a:gd name="connsiteY38" fmla="*/ 193607 h 744371"/>
                <a:gd name="connsiteX39" fmla="*/ 213820 w 729929"/>
                <a:gd name="connsiteY39" fmla="*/ 208482 h 744371"/>
                <a:gd name="connsiteX40" fmla="*/ 201636 w 729929"/>
                <a:gd name="connsiteY40" fmla="*/ 197308 h 744371"/>
                <a:gd name="connsiteX41" fmla="*/ 175268 w 729929"/>
                <a:gd name="connsiteY41" fmla="*/ 226059 h 744371"/>
                <a:gd name="connsiteX42" fmla="*/ 0 w 729929"/>
                <a:gd name="connsiteY42" fmla="*/ 312559 h 744371"/>
                <a:gd name="connsiteX43" fmla="*/ 213524 w 729929"/>
                <a:gd name="connsiteY43" fmla="*/ 687 h 744371"/>
                <a:gd name="connsiteX44" fmla="*/ 674161 w 729929"/>
                <a:gd name="connsiteY44" fmla="*/ 141585 h 744371"/>
                <a:gd name="connsiteX45" fmla="*/ 625461 w 729929"/>
                <a:gd name="connsiteY45" fmla="*/ 588900 h 744371"/>
                <a:gd name="connsiteX46" fmla="*/ 157724 w 729929"/>
                <a:gd name="connsiteY46" fmla="*/ 675408 h 744371"/>
                <a:gd name="connsiteX47" fmla="*/ 0 w 729929"/>
                <a:gd name="connsiteY47" fmla="*/ 312559 h 7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29929" h="744371">
                  <a:moveTo>
                    <a:pt x="348892" y="332354"/>
                  </a:moveTo>
                  <a:cubicBezTo>
                    <a:pt x="352388" y="329029"/>
                    <a:pt x="356359" y="326061"/>
                    <a:pt x="361732" y="323831"/>
                  </a:cubicBezTo>
                  <a:cubicBezTo>
                    <a:pt x="374189" y="321528"/>
                    <a:pt x="379381" y="323623"/>
                    <a:pt x="387597" y="331318"/>
                  </a:cubicBezTo>
                  <a:cubicBezTo>
                    <a:pt x="398618" y="341866"/>
                    <a:pt x="403216" y="357495"/>
                    <a:pt x="399661" y="372385"/>
                  </a:cubicBezTo>
                  <a:cubicBezTo>
                    <a:pt x="399245" y="374125"/>
                    <a:pt x="398726" y="375825"/>
                    <a:pt x="398080" y="377465"/>
                  </a:cubicBezTo>
                  <a:lnTo>
                    <a:pt x="348892" y="332354"/>
                  </a:lnTo>
                  <a:close/>
                  <a:moveTo>
                    <a:pt x="230573" y="276780"/>
                  </a:moveTo>
                  <a:lnTo>
                    <a:pt x="274785" y="317326"/>
                  </a:lnTo>
                  <a:lnTo>
                    <a:pt x="274325" y="317442"/>
                  </a:lnTo>
                  <a:cubicBezTo>
                    <a:pt x="260660" y="320930"/>
                    <a:pt x="248947" y="316497"/>
                    <a:pt x="239949" y="307574"/>
                  </a:cubicBezTo>
                  <a:lnTo>
                    <a:pt x="239704" y="307865"/>
                  </a:lnTo>
                  <a:cubicBezTo>
                    <a:pt x="231988" y="299485"/>
                    <a:pt x="228612" y="288033"/>
                    <a:pt x="230573" y="276780"/>
                  </a:cubicBezTo>
                  <a:close/>
                  <a:moveTo>
                    <a:pt x="175268" y="226059"/>
                  </a:moveTo>
                  <a:lnTo>
                    <a:pt x="188006" y="237741"/>
                  </a:lnTo>
                  <a:cubicBezTo>
                    <a:pt x="183964" y="244973"/>
                    <a:pt x="178732" y="252910"/>
                    <a:pt x="176755" y="261191"/>
                  </a:cubicBezTo>
                  <a:cubicBezTo>
                    <a:pt x="168623" y="294406"/>
                    <a:pt x="174493" y="321834"/>
                    <a:pt x="204557" y="349511"/>
                  </a:cubicBezTo>
                  <a:cubicBezTo>
                    <a:pt x="225638" y="367415"/>
                    <a:pt x="253310" y="375547"/>
                    <a:pt x="280854" y="371933"/>
                  </a:cubicBezTo>
                  <a:cubicBezTo>
                    <a:pt x="294628" y="370126"/>
                    <a:pt x="307353" y="365103"/>
                    <a:pt x="318685" y="357586"/>
                  </a:cubicBezTo>
                  <a:lnTo>
                    <a:pt x="369238" y="403949"/>
                  </a:lnTo>
                  <a:cubicBezTo>
                    <a:pt x="354173" y="408155"/>
                    <a:pt x="338011" y="403876"/>
                    <a:pt x="326994" y="392768"/>
                  </a:cubicBezTo>
                  <a:lnTo>
                    <a:pt x="284800" y="434617"/>
                  </a:lnTo>
                  <a:cubicBezTo>
                    <a:pt x="311024" y="461056"/>
                    <a:pt x="349514" y="471213"/>
                    <a:pt x="385369" y="461156"/>
                  </a:cubicBezTo>
                  <a:cubicBezTo>
                    <a:pt x="396446" y="458049"/>
                    <a:pt x="406734" y="453163"/>
                    <a:pt x="415793" y="446643"/>
                  </a:cubicBezTo>
                  <a:lnTo>
                    <a:pt x="428615" y="458403"/>
                  </a:lnTo>
                  <a:lnTo>
                    <a:pt x="454984" y="429651"/>
                  </a:lnTo>
                  <a:lnTo>
                    <a:pt x="443119" y="418769"/>
                  </a:lnTo>
                  <a:cubicBezTo>
                    <a:pt x="449792" y="409048"/>
                    <a:pt x="454639" y="398018"/>
                    <a:pt x="457464" y="386184"/>
                  </a:cubicBezTo>
                  <a:cubicBezTo>
                    <a:pt x="465960" y="350599"/>
                    <a:pt x="454859" y="313234"/>
                    <a:pt x="428362" y="288148"/>
                  </a:cubicBezTo>
                  <a:lnTo>
                    <a:pt x="428522" y="287961"/>
                  </a:lnTo>
                  <a:cubicBezTo>
                    <a:pt x="428167" y="287660"/>
                    <a:pt x="427809" y="287362"/>
                    <a:pt x="427395" y="287133"/>
                  </a:cubicBezTo>
                  <a:lnTo>
                    <a:pt x="427012" y="286731"/>
                  </a:lnTo>
                  <a:lnTo>
                    <a:pt x="426946" y="286803"/>
                  </a:lnTo>
                  <a:cubicBezTo>
                    <a:pt x="406154" y="269986"/>
                    <a:pt x="378148" y="260836"/>
                    <a:pt x="352820" y="267770"/>
                  </a:cubicBezTo>
                  <a:cubicBezTo>
                    <a:pt x="336255" y="272306"/>
                    <a:pt x="322112" y="280465"/>
                    <a:pt x="307521" y="294414"/>
                  </a:cubicBezTo>
                  <a:lnTo>
                    <a:pt x="255205" y="246435"/>
                  </a:lnTo>
                  <a:lnTo>
                    <a:pt x="258260" y="245116"/>
                  </a:lnTo>
                  <a:cubicBezTo>
                    <a:pt x="271844" y="241306"/>
                    <a:pt x="286426" y="245154"/>
                    <a:pt x="296362" y="255171"/>
                  </a:cubicBezTo>
                  <a:lnTo>
                    <a:pt x="334346" y="217498"/>
                  </a:lnTo>
                  <a:cubicBezTo>
                    <a:pt x="310738" y="193696"/>
                    <a:pt x="276089" y="184553"/>
                    <a:pt x="243811" y="193607"/>
                  </a:cubicBezTo>
                  <a:cubicBezTo>
                    <a:pt x="232788" y="196699"/>
                    <a:pt x="222632" y="201748"/>
                    <a:pt x="213820" y="208482"/>
                  </a:cubicBezTo>
                  <a:lnTo>
                    <a:pt x="201636" y="197308"/>
                  </a:lnTo>
                  <a:lnTo>
                    <a:pt x="175268" y="226059"/>
                  </a:lnTo>
                  <a:close/>
                  <a:moveTo>
                    <a:pt x="0" y="312559"/>
                  </a:moveTo>
                  <a:cubicBezTo>
                    <a:pt x="86239" y="219186"/>
                    <a:pt x="140005" y="115419"/>
                    <a:pt x="213524" y="687"/>
                  </a:cubicBezTo>
                  <a:cubicBezTo>
                    <a:pt x="387144" y="-6545"/>
                    <a:pt x="605505" y="43550"/>
                    <a:pt x="674161" y="141585"/>
                  </a:cubicBezTo>
                  <a:cubicBezTo>
                    <a:pt x="742817" y="239621"/>
                    <a:pt x="769900" y="428944"/>
                    <a:pt x="625461" y="588900"/>
                  </a:cubicBezTo>
                  <a:cubicBezTo>
                    <a:pt x="475818" y="769866"/>
                    <a:pt x="290388" y="784759"/>
                    <a:pt x="157724" y="675408"/>
                  </a:cubicBezTo>
                  <a:cubicBezTo>
                    <a:pt x="49897" y="575950"/>
                    <a:pt x="27078" y="415510"/>
                    <a:pt x="0" y="31255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9" name="Diagonal Stripe 18">
              <a:extLst>
                <a:ext uri="{FF2B5EF4-FFF2-40B4-BE49-F238E27FC236}">
                  <a16:creationId xmlns:a16="http://schemas.microsoft.com/office/drawing/2014/main" id="{8A9D72A3-6FB5-4809-942B-7737C5364641}"/>
                </a:ext>
              </a:extLst>
            </p:cNvPr>
            <p:cNvSpPr>
              <a:spLocks noChangeAspect="1"/>
            </p:cNvSpPr>
            <p:nvPr/>
          </p:nvSpPr>
          <p:spPr>
            <a:xfrm rot="1410982">
              <a:off x="4070449" y="2766517"/>
              <a:ext cx="664631" cy="516467"/>
            </a:xfrm>
            <a:custGeom>
              <a:avLst/>
              <a:gdLst>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41534 w 423074"/>
                <a:gd name="connsiteY4" fmla="*/ 362378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53673 w 423074"/>
                <a:gd name="connsiteY4" fmla="*/ 370280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24557 w 423074"/>
                <a:gd name="connsiteY4" fmla="*/ 398504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89082 w 423074"/>
                <a:gd name="connsiteY4" fmla="*/ 331670 h 479287"/>
                <a:gd name="connsiteX5" fmla="*/ 324557 w 423074"/>
                <a:gd name="connsiteY5" fmla="*/ 398504 h 479287"/>
                <a:gd name="connsiteX6" fmla="*/ 185579 w 423074"/>
                <a:gd name="connsiteY6" fmla="*/ 451773 h 479287"/>
                <a:gd name="connsiteX7" fmla="*/ 28008 w 423074"/>
                <a:gd name="connsiteY7" fmla="*/ 458124 h 479287"/>
                <a:gd name="connsiteX8" fmla="*/ 98259 w 423074"/>
                <a:gd name="connsiteY8" fmla="*/ 319870 h 479287"/>
                <a:gd name="connsiteX9" fmla="*/ 135309 w 423074"/>
                <a:gd name="connsiteY9" fmla="*/ 155518 h 479287"/>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9082 w 423074"/>
                <a:gd name="connsiteY4" fmla="*/ 331670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47379 w 423074"/>
                <a:gd name="connsiteY5" fmla="*/ 380662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396687"/>
                <a:gd name="connsiteY0" fmla="*/ 155783 h 479551"/>
                <a:gd name="connsiteX1" fmla="*/ 261657 w 396687"/>
                <a:gd name="connsiteY1" fmla="*/ 131196 h 479551"/>
                <a:gd name="connsiteX2" fmla="*/ 348802 w 396687"/>
                <a:gd name="connsiteY2" fmla="*/ 1231 h 479551"/>
                <a:gd name="connsiteX3" fmla="*/ 384590 w 396687"/>
                <a:gd name="connsiteY3" fmla="*/ 232383 h 479551"/>
                <a:gd name="connsiteX4" fmla="*/ 388499 w 396687"/>
                <a:gd name="connsiteY4" fmla="*/ 318477 h 479551"/>
                <a:gd name="connsiteX5" fmla="*/ 347379 w 396687"/>
                <a:gd name="connsiteY5" fmla="*/ 380927 h 479551"/>
                <a:gd name="connsiteX6" fmla="*/ 185579 w 396687"/>
                <a:gd name="connsiteY6" fmla="*/ 452037 h 479551"/>
                <a:gd name="connsiteX7" fmla="*/ 28008 w 396687"/>
                <a:gd name="connsiteY7" fmla="*/ 458389 h 479551"/>
                <a:gd name="connsiteX8" fmla="*/ 98259 w 396687"/>
                <a:gd name="connsiteY8" fmla="*/ 320135 h 479551"/>
                <a:gd name="connsiteX9" fmla="*/ 135309 w 396687"/>
                <a:gd name="connsiteY9" fmla="*/ 155783 h 479551"/>
                <a:gd name="connsiteX0" fmla="*/ 135309 w 411002"/>
                <a:gd name="connsiteY0" fmla="*/ 155418 h 479186"/>
                <a:gd name="connsiteX1" fmla="*/ 261657 w 411002"/>
                <a:gd name="connsiteY1" fmla="*/ 130831 h 479186"/>
                <a:gd name="connsiteX2" fmla="*/ 348802 w 411002"/>
                <a:gd name="connsiteY2" fmla="*/ 866 h 479186"/>
                <a:gd name="connsiteX3" fmla="*/ 400684 w 411002"/>
                <a:gd name="connsiteY3" fmla="*/ 214469 h 479186"/>
                <a:gd name="connsiteX4" fmla="*/ 388499 w 411002"/>
                <a:gd name="connsiteY4" fmla="*/ 318112 h 479186"/>
                <a:gd name="connsiteX5" fmla="*/ 347379 w 411002"/>
                <a:gd name="connsiteY5" fmla="*/ 380562 h 479186"/>
                <a:gd name="connsiteX6" fmla="*/ 185579 w 411002"/>
                <a:gd name="connsiteY6" fmla="*/ 451672 h 479186"/>
                <a:gd name="connsiteX7" fmla="*/ 28008 w 411002"/>
                <a:gd name="connsiteY7" fmla="*/ 458024 h 479186"/>
                <a:gd name="connsiteX8" fmla="*/ 98259 w 411002"/>
                <a:gd name="connsiteY8" fmla="*/ 319770 h 479186"/>
                <a:gd name="connsiteX9" fmla="*/ 135309 w 411002"/>
                <a:gd name="connsiteY9" fmla="*/ 155418 h 479186"/>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71696 w 421299"/>
                <a:gd name="connsiteY4" fmla="*/ 332990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4515 w 421299"/>
                <a:gd name="connsiteY4" fmla="*/ 332607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8346"/>
                <a:gd name="connsiteY0" fmla="*/ 68274 h 392042"/>
                <a:gd name="connsiteX1" fmla="*/ 261657 w 408346"/>
                <a:gd name="connsiteY1" fmla="*/ 43687 h 392042"/>
                <a:gd name="connsiteX2" fmla="*/ 358989 w 408346"/>
                <a:gd name="connsiteY2" fmla="*/ 2779 h 392042"/>
                <a:gd name="connsiteX3" fmla="*/ 396200 w 408346"/>
                <a:gd name="connsiteY3" fmla="*/ 150460 h 392042"/>
                <a:gd name="connsiteX4" fmla="*/ 384515 w 408346"/>
                <a:gd name="connsiteY4" fmla="*/ 245686 h 392042"/>
                <a:gd name="connsiteX5" fmla="*/ 298292 w 408346"/>
                <a:gd name="connsiteY5" fmla="*/ 294003 h 392042"/>
                <a:gd name="connsiteX6" fmla="*/ 185579 w 408346"/>
                <a:gd name="connsiteY6" fmla="*/ 364528 h 392042"/>
                <a:gd name="connsiteX7" fmla="*/ 28008 w 408346"/>
                <a:gd name="connsiteY7" fmla="*/ 370880 h 392042"/>
                <a:gd name="connsiteX8" fmla="*/ 98259 w 408346"/>
                <a:gd name="connsiteY8" fmla="*/ 232626 h 392042"/>
                <a:gd name="connsiteX9" fmla="*/ 135309 w 408346"/>
                <a:gd name="connsiteY9" fmla="*/ 68274 h 392042"/>
                <a:gd name="connsiteX0" fmla="*/ 135309 w 409233"/>
                <a:gd name="connsiteY0" fmla="*/ 65611 h 389379"/>
                <a:gd name="connsiteX1" fmla="*/ 261657 w 409233"/>
                <a:gd name="connsiteY1" fmla="*/ 41024 h 389379"/>
                <a:gd name="connsiteX2" fmla="*/ 358989 w 409233"/>
                <a:gd name="connsiteY2" fmla="*/ 116 h 389379"/>
                <a:gd name="connsiteX3" fmla="*/ 396200 w 409233"/>
                <a:gd name="connsiteY3" fmla="*/ 147797 h 389379"/>
                <a:gd name="connsiteX4" fmla="*/ 384515 w 409233"/>
                <a:gd name="connsiteY4" fmla="*/ 243023 h 389379"/>
                <a:gd name="connsiteX5" fmla="*/ 298292 w 409233"/>
                <a:gd name="connsiteY5" fmla="*/ 291340 h 389379"/>
                <a:gd name="connsiteX6" fmla="*/ 185579 w 409233"/>
                <a:gd name="connsiteY6" fmla="*/ 361865 h 389379"/>
                <a:gd name="connsiteX7" fmla="*/ 28008 w 409233"/>
                <a:gd name="connsiteY7" fmla="*/ 368217 h 389379"/>
                <a:gd name="connsiteX8" fmla="*/ 98259 w 409233"/>
                <a:gd name="connsiteY8" fmla="*/ 229963 h 389379"/>
                <a:gd name="connsiteX9" fmla="*/ 135309 w 409233"/>
                <a:gd name="connsiteY9" fmla="*/ 65611 h 389379"/>
                <a:gd name="connsiteX0" fmla="*/ 135309 w 408718"/>
                <a:gd name="connsiteY0" fmla="*/ 67195 h 390963"/>
                <a:gd name="connsiteX1" fmla="*/ 245806 w 408718"/>
                <a:gd name="connsiteY1" fmla="*/ 59894 h 390963"/>
                <a:gd name="connsiteX2" fmla="*/ 358989 w 408718"/>
                <a:gd name="connsiteY2" fmla="*/ 1700 h 390963"/>
                <a:gd name="connsiteX3" fmla="*/ 396200 w 408718"/>
                <a:gd name="connsiteY3" fmla="*/ 149381 h 390963"/>
                <a:gd name="connsiteX4" fmla="*/ 384515 w 408718"/>
                <a:gd name="connsiteY4" fmla="*/ 244607 h 390963"/>
                <a:gd name="connsiteX5" fmla="*/ 298292 w 408718"/>
                <a:gd name="connsiteY5" fmla="*/ 292924 h 390963"/>
                <a:gd name="connsiteX6" fmla="*/ 185579 w 408718"/>
                <a:gd name="connsiteY6" fmla="*/ 363449 h 390963"/>
                <a:gd name="connsiteX7" fmla="*/ 28008 w 408718"/>
                <a:gd name="connsiteY7" fmla="*/ 369801 h 390963"/>
                <a:gd name="connsiteX8" fmla="*/ 98259 w 408718"/>
                <a:gd name="connsiteY8" fmla="*/ 231547 h 390963"/>
                <a:gd name="connsiteX9" fmla="*/ 135309 w 408718"/>
                <a:gd name="connsiteY9" fmla="*/ 67195 h 390963"/>
                <a:gd name="connsiteX0" fmla="*/ 135309 w 411878"/>
                <a:gd name="connsiteY0" fmla="*/ 68198 h 391966"/>
                <a:gd name="connsiteX1" fmla="*/ 358989 w 411878"/>
                <a:gd name="connsiteY1" fmla="*/ 2703 h 391966"/>
                <a:gd name="connsiteX2" fmla="*/ 396200 w 411878"/>
                <a:gd name="connsiteY2" fmla="*/ 150384 h 391966"/>
                <a:gd name="connsiteX3" fmla="*/ 384515 w 411878"/>
                <a:gd name="connsiteY3" fmla="*/ 245610 h 391966"/>
                <a:gd name="connsiteX4" fmla="*/ 298292 w 411878"/>
                <a:gd name="connsiteY4" fmla="*/ 293927 h 391966"/>
                <a:gd name="connsiteX5" fmla="*/ 185579 w 411878"/>
                <a:gd name="connsiteY5" fmla="*/ 364452 h 391966"/>
                <a:gd name="connsiteX6" fmla="*/ 28008 w 411878"/>
                <a:gd name="connsiteY6" fmla="*/ 370804 h 391966"/>
                <a:gd name="connsiteX7" fmla="*/ 98259 w 411878"/>
                <a:gd name="connsiteY7" fmla="*/ 232550 h 391966"/>
                <a:gd name="connsiteX8" fmla="*/ 135309 w 411878"/>
                <a:gd name="connsiteY8" fmla="*/ 68198 h 391966"/>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08083 w 383889"/>
                <a:gd name="connsiteY0" fmla="*/ 70375 h 394143"/>
                <a:gd name="connsiteX1" fmla="*/ 331763 w 383889"/>
                <a:gd name="connsiteY1" fmla="*/ 4880 h 394143"/>
                <a:gd name="connsiteX2" fmla="*/ 368974 w 383889"/>
                <a:gd name="connsiteY2" fmla="*/ 152561 h 394143"/>
                <a:gd name="connsiteX3" fmla="*/ 357289 w 383889"/>
                <a:gd name="connsiteY3" fmla="*/ 247787 h 394143"/>
                <a:gd name="connsiteX4" fmla="*/ 271066 w 383889"/>
                <a:gd name="connsiteY4" fmla="*/ 296104 h 394143"/>
                <a:gd name="connsiteX5" fmla="*/ 158353 w 383889"/>
                <a:gd name="connsiteY5" fmla="*/ 366629 h 394143"/>
                <a:gd name="connsiteX6" fmla="*/ 782 w 383889"/>
                <a:gd name="connsiteY6" fmla="*/ 372981 h 394143"/>
                <a:gd name="connsiteX7" fmla="*/ 108083 w 383889"/>
                <a:gd name="connsiteY7" fmla="*/ 70375 h 394143"/>
                <a:gd name="connsiteX0" fmla="*/ 117788 w 393594"/>
                <a:gd name="connsiteY0" fmla="*/ 70375 h 394143"/>
                <a:gd name="connsiteX1" fmla="*/ 341468 w 393594"/>
                <a:gd name="connsiteY1" fmla="*/ 4880 h 394143"/>
                <a:gd name="connsiteX2" fmla="*/ 378679 w 393594"/>
                <a:gd name="connsiteY2" fmla="*/ 152561 h 394143"/>
                <a:gd name="connsiteX3" fmla="*/ 366994 w 393594"/>
                <a:gd name="connsiteY3" fmla="*/ 247787 h 394143"/>
                <a:gd name="connsiteX4" fmla="*/ 280771 w 393594"/>
                <a:gd name="connsiteY4" fmla="*/ 296104 h 394143"/>
                <a:gd name="connsiteX5" fmla="*/ 168058 w 393594"/>
                <a:gd name="connsiteY5" fmla="*/ 366629 h 394143"/>
                <a:gd name="connsiteX6" fmla="*/ 10487 w 393594"/>
                <a:gd name="connsiteY6" fmla="*/ 372981 h 394143"/>
                <a:gd name="connsiteX7" fmla="*/ 117788 w 393594"/>
                <a:gd name="connsiteY7" fmla="*/ 70375 h 394143"/>
                <a:gd name="connsiteX0" fmla="*/ 126405 w 402211"/>
                <a:gd name="connsiteY0" fmla="*/ 70375 h 394143"/>
                <a:gd name="connsiteX1" fmla="*/ 350085 w 402211"/>
                <a:gd name="connsiteY1" fmla="*/ 4880 h 394143"/>
                <a:gd name="connsiteX2" fmla="*/ 387296 w 402211"/>
                <a:gd name="connsiteY2" fmla="*/ 152561 h 394143"/>
                <a:gd name="connsiteX3" fmla="*/ 375611 w 402211"/>
                <a:gd name="connsiteY3" fmla="*/ 247787 h 394143"/>
                <a:gd name="connsiteX4" fmla="*/ 289388 w 402211"/>
                <a:gd name="connsiteY4" fmla="*/ 296104 h 394143"/>
                <a:gd name="connsiteX5" fmla="*/ 176675 w 402211"/>
                <a:gd name="connsiteY5" fmla="*/ 366629 h 394143"/>
                <a:gd name="connsiteX6" fmla="*/ 19104 w 402211"/>
                <a:gd name="connsiteY6" fmla="*/ 372981 h 394143"/>
                <a:gd name="connsiteX7" fmla="*/ 126405 w 402211"/>
                <a:gd name="connsiteY7" fmla="*/ 70375 h 394143"/>
                <a:gd name="connsiteX0" fmla="*/ 123649 w 399455"/>
                <a:gd name="connsiteY0" fmla="*/ 70375 h 394143"/>
                <a:gd name="connsiteX1" fmla="*/ 347329 w 399455"/>
                <a:gd name="connsiteY1" fmla="*/ 4880 h 394143"/>
                <a:gd name="connsiteX2" fmla="*/ 384540 w 399455"/>
                <a:gd name="connsiteY2" fmla="*/ 152561 h 394143"/>
                <a:gd name="connsiteX3" fmla="*/ 372855 w 399455"/>
                <a:gd name="connsiteY3" fmla="*/ 247787 h 394143"/>
                <a:gd name="connsiteX4" fmla="*/ 286632 w 399455"/>
                <a:gd name="connsiteY4" fmla="*/ 296104 h 394143"/>
                <a:gd name="connsiteX5" fmla="*/ 173919 w 399455"/>
                <a:gd name="connsiteY5" fmla="*/ 366629 h 394143"/>
                <a:gd name="connsiteX6" fmla="*/ 16348 w 399455"/>
                <a:gd name="connsiteY6" fmla="*/ 372981 h 394143"/>
                <a:gd name="connsiteX7" fmla="*/ 123649 w 399455"/>
                <a:gd name="connsiteY7" fmla="*/ 70375 h 394143"/>
                <a:gd name="connsiteX0" fmla="*/ 109959 w 385765"/>
                <a:gd name="connsiteY0" fmla="*/ 70375 h 394143"/>
                <a:gd name="connsiteX1" fmla="*/ 333639 w 385765"/>
                <a:gd name="connsiteY1" fmla="*/ 4880 h 394143"/>
                <a:gd name="connsiteX2" fmla="*/ 370850 w 385765"/>
                <a:gd name="connsiteY2" fmla="*/ 152561 h 394143"/>
                <a:gd name="connsiteX3" fmla="*/ 359165 w 385765"/>
                <a:gd name="connsiteY3" fmla="*/ 247787 h 394143"/>
                <a:gd name="connsiteX4" fmla="*/ 272942 w 385765"/>
                <a:gd name="connsiteY4" fmla="*/ 296104 h 394143"/>
                <a:gd name="connsiteX5" fmla="*/ 160229 w 385765"/>
                <a:gd name="connsiteY5" fmla="*/ 366629 h 394143"/>
                <a:gd name="connsiteX6" fmla="*/ 2658 w 385765"/>
                <a:gd name="connsiteY6" fmla="*/ 372981 h 394143"/>
                <a:gd name="connsiteX7" fmla="*/ 64907 w 385765"/>
                <a:gd name="connsiteY7" fmla="*/ 229031 h 394143"/>
                <a:gd name="connsiteX8" fmla="*/ 109959 w 385765"/>
                <a:gd name="connsiteY8" fmla="*/ 70375 h 394143"/>
                <a:gd name="connsiteX0" fmla="*/ 111916 w 387722"/>
                <a:gd name="connsiteY0" fmla="*/ 70375 h 394143"/>
                <a:gd name="connsiteX1" fmla="*/ 335596 w 387722"/>
                <a:gd name="connsiteY1" fmla="*/ 4880 h 394143"/>
                <a:gd name="connsiteX2" fmla="*/ 372807 w 387722"/>
                <a:gd name="connsiteY2" fmla="*/ 152561 h 394143"/>
                <a:gd name="connsiteX3" fmla="*/ 361122 w 387722"/>
                <a:gd name="connsiteY3" fmla="*/ 247787 h 394143"/>
                <a:gd name="connsiteX4" fmla="*/ 274899 w 387722"/>
                <a:gd name="connsiteY4" fmla="*/ 296104 h 394143"/>
                <a:gd name="connsiteX5" fmla="*/ 162186 w 387722"/>
                <a:gd name="connsiteY5" fmla="*/ 366629 h 394143"/>
                <a:gd name="connsiteX6" fmla="*/ 4615 w 387722"/>
                <a:gd name="connsiteY6" fmla="*/ 372981 h 394143"/>
                <a:gd name="connsiteX7" fmla="*/ 66864 w 387722"/>
                <a:gd name="connsiteY7" fmla="*/ 229031 h 394143"/>
                <a:gd name="connsiteX8" fmla="*/ 111916 w 38772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8520"/>
                <a:gd name="connsiteY0" fmla="*/ 73202 h 396970"/>
                <a:gd name="connsiteX1" fmla="*/ 352826 w 408520"/>
                <a:gd name="connsiteY1" fmla="*/ 7707 h 396970"/>
                <a:gd name="connsiteX2" fmla="*/ 390037 w 408520"/>
                <a:gd name="connsiteY2" fmla="*/ 155388 h 396970"/>
                <a:gd name="connsiteX3" fmla="*/ 378352 w 408520"/>
                <a:gd name="connsiteY3" fmla="*/ 250614 h 396970"/>
                <a:gd name="connsiteX4" fmla="*/ 292129 w 408520"/>
                <a:gd name="connsiteY4" fmla="*/ 298931 h 396970"/>
                <a:gd name="connsiteX5" fmla="*/ 179416 w 408520"/>
                <a:gd name="connsiteY5" fmla="*/ 369456 h 396970"/>
                <a:gd name="connsiteX6" fmla="*/ 21845 w 408520"/>
                <a:gd name="connsiteY6" fmla="*/ 375808 h 396970"/>
                <a:gd name="connsiteX7" fmla="*/ 84094 w 408520"/>
                <a:gd name="connsiteY7" fmla="*/ 231858 h 396970"/>
                <a:gd name="connsiteX8" fmla="*/ 129146 w 408520"/>
                <a:gd name="connsiteY8" fmla="*/ 73202 h 396970"/>
                <a:gd name="connsiteX0" fmla="*/ 129146 w 423602"/>
                <a:gd name="connsiteY0" fmla="*/ 70985 h 394753"/>
                <a:gd name="connsiteX1" fmla="*/ 352826 w 423602"/>
                <a:gd name="connsiteY1" fmla="*/ 5490 h 394753"/>
                <a:gd name="connsiteX2" fmla="*/ 390037 w 423602"/>
                <a:gd name="connsiteY2" fmla="*/ 153171 h 394753"/>
                <a:gd name="connsiteX3" fmla="*/ 378352 w 423602"/>
                <a:gd name="connsiteY3" fmla="*/ 248397 h 394753"/>
                <a:gd name="connsiteX4" fmla="*/ 292129 w 423602"/>
                <a:gd name="connsiteY4" fmla="*/ 296714 h 394753"/>
                <a:gd name="connsiteX5" fmla="*/ 179416 w 423602"/>
                <a:gd name="connsiteY5" fmla="*/ 367239 h 394753"/>
                <a:gd name="connsiteX6" fmla="*/ 21845 w 423602"/>
                <a:gd name="connsiteY6" fmla="*/ 373591 h 394753"/>
                <a:gd name="connsiteX7" fmla="*/ 84094 w 423602"/>
                <a:gd name="connsiteY7" fmla="*/ 229641 h 394753"/>
                <a:gd name="connsiteX8" fmla="*/ 129146 w 423602"/>
                <a:gd name="connsiteY8" fmla="*/ 70985 h 394753"/>
                <a:gd name="connsiteX0" fmla="*/ 129146 w 423602"/>
                <a:gd name="connsiteY0" fmla="*/ 70985 h 385169"/>
                <a:gd name="connsiteX1" fmla="*/ 352826 w 423602"/>
                <a:gd name="connsiteY1" fmla="*/ 5490 h 385169"/>
                <a:gd name="connsiteX2" fmla="*/ 390037 w 423602"/>
                <a:gd name="connsiteY2" fmla="*/ 153171 h 385169"/>
                <a:gd name="connsiteX3" fmla="*/ 378352 w 423602"/>
                <a:gd name="connsiteY3" fmla="*/ 248397 h 385169"/>
                <a:gd name="connsiteX4" fmla="*/ 292129 w 423602"/>
                <a:gd name="connsiteY4" fmla="*/ 296714 h 385169"/>
                <a:gd name="connsiteX5" fmla="*/ 209601 w 423602"/>
                <a:gd name="connsiteY5" fmla="*/ 341119 h 385169"/>
                <a:gd name="connsiteX6" fmla="*/ 21845 w 423602"/>
                <a:gd name="connsiteY6" fmla="*/ 373591 h 385169"/>
                <a:gd name="connsiteX7" fmla="*/ 84094 w 423602"/>
                <a:gd name="connsiteY7" fmla="*/ 229641 h 385169"/>
                <a:gd name="connsiteX8" fmla="*/ 129146 w 423602"/>
                <a:gd name="connsiteY8" fmla="*/ 70985 h 385169"/>
                <a:gd name="connsiteX0" fmla="*/ 129146 w 423602"/>
                <a:gd name="connsiteY0" fmla="*/ 70985 h 382096"/>
                <a:gd name="connsiteX1" fmla="*/ 352826 w 423602"/>
                <a:gd name="connsiteY1" fmla="*/ 5490 h 382096"/>
                <a:gd name="connsiteX2" fmla="*/ 390037 w 423602"/>
                <a:gd name="connsiteY2" fmla="*/ 153171 h 382096"/>
                <a:gd name="connsiteX3" fmla="*/ 378352 w 423602"/>
                <a:gd name="connsiteY3" fmla="*/ 248397 h 382096"/>
                <a:gd name="connsiteX4" fmla="*/ 292129 w 423602"/>
                <a:gd name="connsiteY4" fmla="*/ 296714 h 382096"/>
                <a:gd name="connsiteX5" fmla="*/ 217952 w 423602"/>
                <a:gd name="connsiteY5" fmla="*/ 324499 h 382096"/>
                <a:gd name="connsiteX6" fmla="*/ 21845 w 423602"/>
                <a:gd name="connsiteY6" fmla="*/ 373591 h 382096"/>
                <a:gd name="connsiteX7" fmla="*/ 84094 w 423602"/>
                <a:gd name="connsiteY7" fmla="*/ 229641 h 382096"/>
                <a:gd name="connsiteX8" fmla="*/ 129146 w 423602"/>
                <a:gd name="connsiteY8" fmla="*/ 70985 h 382096"/>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13079"/>
                <a:gd name="connsiteY0" fmla="*/ 72048 h 384078"/>
                <a:gd name="connsiteX1" fmla="*/ 352826 w 413079"/>
                <a:gd name="connsiteY1" fmla="*/ 6553 h 384078"/>
                <a:gd name="connsiteX2" fmla="*/ 380119 w 413079"/>
                <a:gd name="connsiteY2" fmla="*/ 139979 h 384078"/>
                <a:gd name="connsiteX3" fmla="*/ 378352 w 413079"/>
                <a:gd name="connsiteY3" fmla="*/ 249460 h 384078"/>
                <a:gd name="connsiteX4" fmla="*/ 299730 w 413079"/>
                <a:gd name="connsiteY4" fmla="*/ 315245 h 384078"/>
                <a:gd name="connsiteX5" fmla="*/ 217952 w 413079"/>
                <a:gd name="connsiteY5" fmla="*/ 325562 h 384078"/>
                <a:gd name="connsiteX6" fmla="*/ 21845 w 413079"/>
                <a:gd name="connsiteY6" fmla="*/ 374654 h 384078"/>
                <a:gd name="connsiteX7" fmla="*/ 84094 w 413079"/>
                <a:gd name="connsiteY7" fmla="*/ 230704 h 384078"/>
                <a:gd name="connsiteX8" fmla="*/ 129146 w 413079"/>
                <a:gd name="connsiteY8" fmla="*/ 72048 h 384078"/>
                <a:gd name="connsiteX0" fmla="*/ 129146 w 421008"/>
                <a:gd name="connsiteY0" fmla="*/ 72048 h 384078"/>
                <a:gd name="connsiteX1" fmla="*/ 352826 w 421008"/>
                <a:gd name="connsiteY1" fmla="*/ 6553 h 384078"/>
                <a:gd name="connsiteX2" fmla="*/ 380119 w 421008"/>
                <a:gd name="connsiteY2" fmla="*/ 139979 h 384078"/>
                <a:gd name="connsiteX3" fmla="*/ 378352 w 421008"/>
                <a:gd name="connsiteY3" fmla="*/ 249460 h 384078"/>
                <a:gd name="connsiteX4" fmla="*/ 299730 w 421008"/>
                <a:gd name="connsiteY4" fmla="*/ 315245 h 384078"/>
                <a:gd name="connsiteX5" fmla="*/ 217952 w 421008"/>
                <a:gd name="connsiteY5" fmla="*/ 325562 h 384078"/>
                <a:gd name="connsiteX6" fmla="*/ 21845 w 421008"/>
                <a:gd name="connsiteY6" fmla="*/ 374654 h 384078"/>
                <a:gd name="connsiteX7" fmla="*/ 84094 w 421008"/>
                <a:gd name="connsiteY7" fmla="*/ 230704 h 384078"/>
                <a:gd name="connsiteX8" fmla="*/ 129146 w 421008"/>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299730 w 466537"/>
                <a:gd name="connsiteY4" fmla="*/ 315245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317369 w 466537"/>
                <a:gd name="connsiteY4" fmla="*/ 270429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71705"/>
                <a:gd name="connsiteY0" fmla="*/ 72048 h 384078"/>
                <a:gd name="connsiteX1" fmla="*/ 352826 w 471705"/>
                <a:gd name="connsiteY1" fmla="*/ 6553 h 384078"/>
                <a:gd name="connsiteX2" fmla="*/ 380119 w 471705"/>
                <a:gd name="connsiteY2" fmla="*/ 139979 h 384078"/>
                <a:gd name="connsiteX3" fmla="*/ 460904 w 471705"/>
                <a:gd name="connsiteY3" fmla="*/ 217252 h 384078"/>
                <a:gd name="connsiteX4" fmla="*/ 217952 w 471705"/>
                <a:gd name="connsiteY4" fmla="*/ 325562 h 384078"/>
                <a:gd name="connsiteX5" fmla="*/ 21845 w 471705"/>
                <a:gd name="connsiteY5" fmla="*/ 374654 h 384078"/>
                <a:gd name="connsiteX6" fmla="*/ 84094 w 471705"/>
                <a:gd name="connsiteY6" fmla="*/ 230704 h 384078"/>
                <a:gd name="connsiteX7" fmla="*/ 129146 w 471705"/>
                <a:gd name="connsiteY7" fmla="*/ 72048 h 3840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9169"/>
                <a:gd name="connsiteY0" fmla="*/ 71748 h 383778"/>
                <a:gd name="connsiteX1" fmla="*/ 352826 w 479169"/>
                <a:gd name="connsiteY1" fmla="*/ 6253 h 383778"/>
                <a:gd name="connsiteX2" fmla="*/ 389487 w 479169"/>
                <a:gd name="connsiteY2" fmla="*/ 135602 h 383778"/>
                <a:gd name="connsiteX3" fmla="*/ 467960 w 479169"/>
                <a:gd name="connsiteY3" fmla="*/ 199026 h 383778"/>
                <a:gd name="connsiteX4" fmla="*/ 217952 w 479169"/>
                <a:gd name="connsiteY4" fmla="*/ 325262 h 383778"/>
                <a:gd name="connsiteX5" fmla="*/ 21845 w 479169"/>
                <a:gd name="connsiteY5" fmla="*/ 374354 h 383778"/>
                <a:gd name="connsiteX6" fmla="*/ 84094 w 479169"/>
                <a:gd name="connsiteY6" fmla="*/ 230404 h 383778"/>
                <a:gd name="connsiteX7" fmla="*/ 129146 w 479169"/>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38929 h 350959"/>
                <a:gd name="connsiteX1" fmla="*/ 266889 w 467960"/>
                <a:gd name="connsiteY1" fmla="*/ 40543 h 350959"/>
                <a:gd name="connsiteX2" fmla="*/ 389487 w 467960"/>
                <a:gd name="connsiteY2" fmla="*/ 102783 h 350959"/>
                <a:gd name="connsiteX3" fmla="*/ 467960 w 467960"/>
                <a:gd name="connsiteY3" fmla="*/ 166207 h 350959"/>
                <a:gd name="connsiteX4" fmla="*/ 217952 w 467960"/>
                <a:gd name="connsiteY4" fmla="*/ 292443 h 350959"/>
                <a:gd name="connsiteX5" fmla="*/ 21845 w 467960"/>
                <a:gd name="connsiteY5" fmla="*/ 341535 h 350959"/>
                <a:gd name="connsiteX6" fmla="*/ 84094 w 467960"/>
                <a:gd name="connsiteY6" fmla="*/ 197585 h 350959"/>
                <a:gd name="connsiteX7" fmla="*/ 129146 w 467960"/>
                <a:gd name="connsiteY7" fmla="*/ 38929 h 350959"/>
                <a:gd name="connsiteX0" fmla="*/ 129146 w 467960"/>
                <a:gd name="connsiteY0" fmla="*/ 32109 h 344139"/>
                <a:gd name="connsiteX1" fmla="*/ 266889 w 467960"/>
                <a:gd name="connsiteY1" fmla="*/ 33723 h 344139"/>
                <a:gd name="connsiteX2" fmla="*/ 389487 w 467960"/>
                <a:gd name="connsiteY2" fmla="*/ 95963 h 344139"/>
                <a:gd name="connsiteX3" fmla="*/ 467960 w 467960"/>
                <a:gd name="connsiteY3" fmla="*/ 159387 h 344139"/>
                <a:gd name="connsiteX4" fmla="*/ 217952 w 467960"/>
                <a:gd name="connsiteY4" fmla="*/ 285623 h 344139"/>
                <a:gd name="connsiteX5" fmla="*/ 21845 w 467960"/>
                <a:gd name="connsiteY5" fmla="*/ 334715 h 344139"/>
                <a:gd name="connsiteX6" fmla="*/ 84094 w 467960"/>
                <a:gd name="connsiteY6" fmla="*/ 190765 h 344139"/>
                <a:gd name="connsiteX7" fmla="*/ 129146 w 467960"/>
                <a:gd name="connsiteY7" fmla="*/ 32109 h 344139"/>
                <a:gd name="connsiteX0" fmla="*/ 129146 w 467960"/>
                <a:gd name="connsiteY0" fmla="*/ 38148 h 350178"/>
                <a:gd name="connsiteX1" fmla="*/ 266889 w 467960"/>
                <a:gd name="connsiteY1" fmla="*/ 39762 h 350178"/>
                <a:gd name="connsiteX2" fmla="*/ 417998 w 467960"/>
                <a:gd name="connsiteY2" fmla="*/ 82167 h 350178"/>
                <a:gd name="connsiteX3" fmla="*/ 467960 w 467960"/>
                <a:gd name="connsiteY3" fmla="*/ 165426 h 350178"/>
                <a:gd name="connsiteX4" fmla="*/ 217952 w 467960"/>
                <a:gd name="connsiteY4" fmla="*/ 291662 h 350178"/>
                <a:gd name="connsiteX5" fmla="*/ 21845 w 467960"/>
                <a:gd name="connsiteY5" fmla="*/ 340754 h 350178"/>
                <a:gd name="connsiteX6" fmla="*/ 84094 w 467960"/>
                <a:gd name="connsiteY6" fmla="*/ 196804 h 350178"/>
                <a:gd name="connsiteX7" fmla="*/ 129146 w 467960"/>
                <a:gd name="connsiteY7" fmla="*/ 38148 h 350178"/>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42237 h 354267"/>
                <a:gd name="connsiteX1" fmla="*/ 287390 w 467960"/>
                <a:gd name="connsiteY1" fmla="*/ 31216 h 354267"/>
                <a:gd name="connsiteX2" fmla="*/ 402384 w 467960"/>
                <a:gd name="connsiteY2" fmla="*/ 93051 h 354267"/>
                <a:gd name="connsiteX3" fmla="*/ 467960 w 467960"/>
                <a:gd name="connsiteY3" fmla="*/ 169515 h 354267"/>
                <a:gd name="connsiteX4" fmla="*/ 217952 w 467960"/>
                <a:gd name="connsiteY4" fmla="*/ 295751 h 354267"/>
                <a:gd name="connsiteX5" fmla="*/ 21845 w 467960"/>
                <a:gd name="connsiteY5" fmla="*/ 344843 h 354267"/>
                <a:gd name="connsiteX6" fmla="*/ 84094 w 467960"/>
                <a:gd name="connsiteY6" fmla="*/ 200893 h 354267"/>
                <a:gd name="connsiteX7" fmla="*/ 129146 w 467960"/>
                <a:gd name="connsiteY7" fmla="*/ 42237 h 354267"/>
                <a:gd name="connsiteX0" fmla="*/ 129146 w 467960"/>
                <a:gd name="connsiteY0" fmla="*/ 36796 h 348826"/>
                <a:gd name="connsiteX1" fmla="*/ 287390 w 467960"/>
                <a:gd name="connsiteY1" fmla="*/ 25775 h 348826"/>
                <a:gd name="connsiteX2" fmla="*/ 402384 w 467960"/>
                <a:gd name="connsiteY2" fmla="*/ 87610 h 348826"/>
                <a:gd name="connsiteX3" fmla="*/ 467960 w 467960"/>
                <a:gd name="connsiteY3" fmla="*/ 164074 h 348826"/>
                <a:gd name="connsiteX4" fmla="*/ 217952 w 467960"/>
                <a:gd name="connsiteY4" fmla="*/ 290310 h 348826"/>
                <a:gd name="connsiteX5" fmla="*/ 21845 w 467960"/>
                <a:gd name="connsiteY5" fmla="*/ 339402 h 348826"/>
                <a:gd name="connsiteX6" fmla="*/ 84094 w 467960"/>
                <a:gd name="connsiteY6" fmla="*/ 195452 h 348826"/>
                <a:gd name="connsiteX7" fmla="*/ 129146 w 467960"/>
                <a:gd name="connsiteY7" fmla="*/ 36796 h 348826"/>
                <a:gd name="connsiteX0" fmla="*/ 111767 w 467960"/>
                <a:gd name="connsiteY0" fmla="*/ 45721 h 346475"/>
                <a:gd name="connsiteX1" fmla="*/ 287390 w 467960"/>
                <a:gd name="connsiteY1" fmla="*/ 23424 h 346475"/>
                <a:gd name="connsiteX2" fmla="*/ 402384 w 467960"/>
                <a:gd name="connsiteY2" fmla="*/ 85259 h 346475"/>
                <a:gd name="connsiteX3" fmla="*/ 467960 w 467960"/>
                <a:gd name="connsiteY3" fmla="*/ 161723 h 346475"/>
                <a:gd name="connsiteX4" fmla="*/ 217952 w 467960"/>
                <a:gd name="connsiteY4" fmla="*/ 287959 h 346475"/>
                <a:gd name="connsiteX5" fmla="*/ 21845 w 467960"/>
                <a:gd name="connsiteY5" fmla="*/ 337051 h 346475"/>
                <a:gd name="connsiteX6" fmla="*/ 84094 w 467960"/>
                <a:gd name="connsiteY6" fmla="*/ 193101 h 346475"/>
                <a:gd name="connsiteX7" fmla="*/ 111767 w 467960"/>
                <a:gd name="connsiteY7" fmla="*/ 45721 h 346475"/>
                <a:gd name="connsiteX0" fmla="*/ 111767 w 467960"/>
                <a:gd name="connsiteY0" fmla="*/ 54635 h 355389"/>
                <a:gd name="connsiteX1" fmla="*/ 287390 w 467960"/>
                <a:gd name="connsiteY1" fmla="*/ 32338 h 355389"/>
                <a:gd name="connsiteX2" fmla="*/ 402384 w 467960"/>
                <a:gd name="connsiteY2" fmla="*/ 94173 h 355389"/>
                <a:gd name="connsiteX3" fmla="*/ 467960 w 467960"/>
                <a:gd name="connsiteY3" fmla="*/ 170637 h 355389"/>
                <a:gd name="connsiteX4" fmla="*/ 217952 w 467960"/>
                <a:gd name="connsiteY4" fmla="*/ 296873 h 355389"/>
                <a:gd name="connsiteX5" fmla="*/ 21845 w 467960"/>
                <a:gd name="connsiteY5" fmla="*/ 345965 h 355389"/>
                <a:gd name="connsiteX6" fmla="*/ 84094 w 467960"/>
                <a:gd name="connsiteY6" fmla="*/ 202015 h 355389"/>
                <a:gd name="connsiteX7" fmla="*/ 111767 w 467960"/>
                <a:gd name="connsiteY7" fmla="*/ 54635 h 355389"/>
                <a:gd name="connsiteX0" fmla="*/ 116194 w 472387"/>
                <a:gd name="connsiteY0" fmla="*/ 54635 h 355389"/>
                <a:gd name="connsiteX1" fmla="*/ 291817 w 472387"/>
                <a:gd name="connsiteY1" fmla="*/ 32338 h 355389"/>
                <a:gd name="connsiteX2" fmla="*/ 406811 w 472387"/>
                <a:gd name="connsiteY2" fmla="*/ 94173 h 355389"/>
                <a:gd name="connsiteX3" fmla="*/ 472387 w 472387"/>
                <a:gd name="connsiteY3" fmla="*/ 170637 h 355389"/>
                <a:gd name="connsiteX4" fmla="*/ 222379 w 472387"/>
                <a:gd name="connsiteY4" fmla="*/ 296873 h 355389"/>
                <a:gd name="connsiteX5" fmla="*/ 26272 w 472387"/>
                <a:gd name="connsiteY5" fmla="*/ 345965 h 355389"/>
                <a:gd name="connsiteX6" fmla="*/ 67615 w 472387"/>
                <a:gd name="connsiteY6" fmla="*/ 222254 h 355389"/>
                <a:gd name="connsiteX7" fmla="*/ 116194 w 472387"/>
                <a:gd name="connsiteY7" fmla="*/ 54635 h 355389"/>
                <a:gd name="connsiteX0" fmla="*/ 92570 w 472387"/>
                <a:gd name="connsiteY0" fmla="*/ 52058 h 338818"/>
                <a:gd name="connsiteX1" fmla="*/ 291817 w 472387"/>
                <a:gd name="connsiteY1" fmla="*/ 15767 h 338818"/>
                <a:gd name="connsiteX2" fmla="*/ 406811 w 472387"/>
                <a:gd name="connsiteY2" fmla="*/ 77602 h 338818"/>
                <a:gd name="connsiteX3" fmla="*/ 472387 w 472387"/>
                <a:gd name="connsiteY3" fmla="*/ 154066 h 338818"/>
                <a:gd name="connsiteX4" fmla="*/ 222379 w 472387"/>
                <a:gd name="connsiteY4" fmla="*/ 280302 h 338818"/>
                <a:gd name="connsiteX5" fmla="*/ 26272 w 472387"/>
                <a:gd name="connsiteY5" fmla="*/ 329394 h 338818"/>
                <a:gd name="connsiteX6" fmla="*/ 67615 w 472387"/>
                <a:gd name="connsiteY6" fmla="*/ 205683 h 338818"/>
                <a:gd name="connsiteX7" fmla="*/ 92570 w 472387"/>
                <a:gd name="connsiteY7" fmla="*/ 52058 h 338818"/>
                <a:gd name="connsiteX0" fmla="*/ 92570 w 472387"/>
                <a:gd name="connsiteY0" fmla="*/ 47391 h 334151"/>
                <a:gd name="connsiteX1" fmla="*/ 259230 w 472387"/>
                <a:gd name="connsiteY1" fmla="*/ 21567 h 334151"/>
                <a:gd name="connsiteX2" fmla="*/ 406811 w 472387"/>
                <a:gd name="connsiteY2" fmla="*/ 72935 h 334151"/>
                <a:gd name="connsiteX3" fmla="*/ 472387 w 472387"/>
                <a:gd name="connsiteY3" fmla="*/ 149399 h 334151"/>
                <a:gd name="connsiteX4" fmla="*/ 222379 w 472387"/>
                <a:gd name="connsiteY4" fmla="*/ 275635 h 334151"/>
                <a:gd name="connsiteX5" fmla="*/ 26272 w 472387"/>
                <a:gd name="connsiteY5" fmla="*/ 324727 h 334151"/>
                <a:gd name="connsiteX6" fmla="*/ 67615 w 472387"/>
                <a:gd name="connsiteY6" fmla="*/ 201016 h 334151"/>
                <a:gd name="connsiteX7" fmla="*/ 92570 w 472387"/>
                <a:gd name="connsiteY7" fmla="*/ 47391 h 334151"/>
                <a:gd name="connsiteX0" fmla="*/ 92570 w 472387"/>
                <a:gd name="connsiteY0" fmla="*/ 51559 h 338319"/>
                <a:gd name="connsiteX1" fmla="*/ 259230 w 472387"/>
                <a:gd name="connsiteY1" fmla="*/ 25735 h 338319"/>
                <a:gd name="connsiteX2" fmla="*/ 406811 w 472387"/>
                <a:gd name="connsiteY2" fmla="*/ 77103 h 338319"/>
                <a:gd name="connsiteX3" fmla="*/ 472387 w 472387"/>
                <a:gd name="connsiteY3" fmla="*/ 153567 h 338319"/>
                <a:gd name="connsiteX4" fmla="*/ 222379 w 472387"/>
                <a:gd name="connsiteY4" fmla="*/ 279803 h 338319"/>
                <a:gd name="connsiteX5" fmla="*/ 26272 w 472387"/>
                <a:gd name="connsiteY5" fmla="*/ 328895 h 338319"/>
                <a:gd name="connsiteX6" fmla="*/ 67615 w 472387"/>
                <a:gd name="connsiteY6" fmla="*/ 205184 h 338319"/>
                <a:gd name="connsiteX7" fmla="*/ 92570 w 472387"/>
                <a:gd name="connsiteY7" fmla="*/ 51559 h 338319"/>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31790 w 451934"/>
                <a:gd name="connsiteY3" fmla="*/ 166999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42922 w 451934"/>
                <a:gd name="connsiteY3" fmla="*/ 158440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71831"/>
                <a:gd name="connsiteY0" fmla="*/ 47222 h 333982"/>
                <a:gd name="connsiteX1" fmla="*/ 259230 w 471831"/>
                <a:gd name="connsiteY1" fmla="*/ 21398 h 333982"/>
                <a:gd name="connsiteX2" fmla="*/ 447146 w 471831"/>
                <a:gd name="connsiteY2" fmla="*/ 88642 h 333982"/>
                <a:gd name="connsiteX3" fmla="*/ 442922 w 471831"/>
                <a:gd name="connsiteY3" fmla="*/ 158337 h 333982"/>
                <a:gd name="connsiteX4" fmla="*/ 222379 w 471831"/>
                <a:gd name="connsiteY4" fmla="*/ 275466 h 333982"/>
                <a:gd name="connsiteX5" fmla="*/ 26272 w 471831"/>
                <a:gd name="connsiteY5" fmla="*/ 324558 h 333982"/>
                <a:gd name="connsiteX6" fmla="*/ 67615 w 471831"/>
                <a:gd name="connsiteY6" fmla="*/ 200847 h 333982"/>
                <a:gd name="connsiteX7" fmla="*/ 92570 w 471831"/>
                <a:gd name="connsiteY7" fmla="*/ 47222 h 333982"/>
                <a:gd name="connsiteX0" fmla="*/ 92570 w 454817"/>
                <a:gd name="connsiteY0" fmla="*/ 47251 h 334011"/>
                <a:gd name="connsiteX1" fmla="*/ 259230 w 454817"/>
                <a:gd name="connsiteY1" fmla="*/ 21427 h 334011"/>
                <a:gd name="connsiteX2" fmla="*/ 428813 w 454817"/>
                <a:gd name="connsiteY2" fmla="*/ 89220 h 334011"/>
                <a:gd name="connsiteX3" fmla="*/ 442922 w 454817"/>
                <a:gd name="connsiteY3" fmla="*/ 158366 h 334011"/>
                <a:gd name="connsiteX4" fmla="*/ 222379 w 454817"/>
                <a:gd name="connsiteY4" fmla="*/ 275495 h 334011"/>
                <a:gd name="connsiteX5" fmla="*/ 26272 w 454817"/>
                <a:gd name="connsiteY5" fmla="*/ 324587 h 334011"/>
                <a:gd name="connsiteX6" fmla="*/ 67615 w 454817"/>
                <a:gd name="connsiteY6" fmla="*/ 200876 h 334011"/>
                <a:gd name="connsiteX7" fmla="*/ 92570 w 454817"/>
                <a:gd name="connsiteY7" fmla="*/ 47251 h 334011"/>
                <a:gd name="connsiteX0" fmla="*/ 92570 w 442922"/>
                <a:gd name="connsiteY0" fmla="*/ 63333 h 350093"/>
                <a:gd name="connsiteX1" fmla="*/ 259230 w 442922"/>
                <a:gd name="connsiteY1" fmla="*/ 37509 h 350093"/>
                <a:gd name="connsiteX2" fmla="*/ 428813 w 442922"/>
                <a:gd name="connsiteY2" fmla="*/ 105302 h 350093"/>
                <a:gd name="connsiteX3" fmla="*/ 442922 w 442922"/>
                <a:gd name="connsiteY3" fmla="*/ 174448 h 350093"/>
                <a:gd name="connsiteX4" fmla="*/ 222379 w 442922"/>
                <a:gd name="connsiteY4" fmla="*/ 291577 h 350093"/>
                <a:gd name="connsiteX5" fmla="*/ 26272 w 442922"/>
                <a:gd name="connsiteY5" fmla="*/ 340669 h 350093"/>
                <a:gd name="connsiteX6" fmla="*/ 67615 w 442922"/>
                <a:gd name="connsiteY6" fmla="*/ 216958 h 350093"/>
                <a:gd name="connsiteX7" fmla="*/ 92570 w 442922"/>
                <a:gd name="connsiteY7" fmla="*/ 63333 h 350093"/>
                <a:gd name="connsiteX0" fmla="*/ 92570 w 435928"/>
                <a:gd name="connsiteY0" fmla="*/ 63333 h 350093"/>
                <a:gd name="connsiteX1" fmla="*/ 259230 w 435928"/>
                <a:gd name="connsiteY1" fmla="*/ 37509 h 350093"/>
                <a:gd name="connsiteX2" fmla="*/ 428813 w 435928"/>
                <a:gd name="connsiteY2" fmla="*/ 105302 h 350093"/>
                <a:gd name="connsiteX3" fmla="*/ 430431 w 435928"/>
                <a:gd name="connsiteY3" fmla="*/ 179884 h 350093"/>
                <a:gd name="connsiteX4" fmla="*/ 222379 w 435928"/>
                <a:gd name="connsiteY4" fmla="*/ 291577 h 350093"/>
                <a:gd name="connsiteX5" fmla="*/ 26272 w 435928"/>
                <a:gd name="connsiteY5" fmla="*/ 340669 h 350093"/>
                <a:gd name="connsiteX6" fmla="*/ 67615 w 435928"/>
                <a:gd name="connsiteY6" fmla="*/ 216958 h 350093"/>
                <a:gd name="connsiteX7" fmla="*/ 92570 w 435928"/>
                <a:gd name="connsiteY7" fmla="*/ 63333 h 350093"/>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grpSp>
          <p:nvGrpSpPr>
            <p:cNvPr id="10" name="Group 9">
              <a:extLst>
                <a:ext uri="{FF2B5EF4-FFF2-40B4-BE49-F238E27FC236}">
                  <a16:creationId xmlns:a16="http://schemas.microsoft.com/office/drawing/2014/main" id="{5D684AAC-BF84-4A5A-BE47-08B78A11AFC1}"/>
                </a:ext>
              </a:extLst>
            </p:cNvPr>
            <p:cNvGrpSpPr/>
            <p:nvPr/>
          </p:nvGrpSpPr>
          <p:grpSpPr>
            <a:xfrm flipH="1">
              <a:off x="4316824" y="3047206"/>
              <a:ext cx="2100224" cy="767272"/>
              <a:chOff x="2181528" y="3397417"/>
              <a:chExt cx="2100224" cy="767272"/>
            </a:xfrm>
          </p:grpSpPr>
          <p:sp>
            <p:nvSpPr>
              <p:cNvPr id="11" name="Freeform 20">
                <a:extLst>
                  <a:ext uri="{FF2B5EF4-FFF2-40B4-BE49-F238E27FC236}">
                    <a16:creationId xmlns:a16="http://schemas.microsoft.com/office/drawing/2014/main" id="{DB1D86DD-0872-4FB1-A8B7-F92B8A80F67A}"/>
                  </a:ext>
                </a:extLst>
              </p:cNvPr>
              <p:cNvSpPr/>
              <p:nvPr/>
            </p:nvSpPr>
            <p:spPr>
              <a:xfrm>
                <a:off x="3500604" y="3397417"/>
                <a:ext cx="781148" cy="767272"/>
              </a:xfrm>
              <a:custGeom>
                <a:avLst/>
                <a:gdLst>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980502"/>
                  <a:gd name="connsiteX1" fmla="*/ 0 w 1086928"/>
                  <a:gd name="connsiteY1" fmla="*/ 267418 h 980502"/>
                  <a:gd name="connsiteX2" fmla="*/ 0 w 1086928"/>
                  <a:gd name="connsiteY2" fmla="*/ 854014 h 980502"/>
                  <a:gd name="connsiteX3" fmla="*/ 362309 w 1086928"/>
                  <a:gd name="connsiteY3" fmla="*/ 966157 h 980502"/>
                  <a:gd name="connsiteX4" fmla="*/ 934932 w 1086928"/>
                  <a:gd name="connsiteY4" fmla="*/ 946794 h 980502"/>
                  <a:gd name="connsiteX5" fmla="*/ 974785 w 1086928"/>
                  <a:gd name="connsiteY5" fmla="*/ 785003 h 980502"/>
                  <a:gd name="connsiteX6" fmla="*/ 1017917 w 1086928"/>
                  <a:gd name="connsiteY6" fmla="*/ 612474 h 980502"/>
                  <a:gd name="connsiteX7" fmla="*/ 1086928 w 1086928"/>
                  <a:gd name="connsiteY7" fmla="*/ 431320 h 980502"/>
                  <a:gd name="connsiteX8" fmla="*/ 1069675 w 1086928"/>
                  <a:gd name="connsiteY8" fmla="*/ 215659 h 980502"/>
                  <a:gd name="connsiteX9" fmla="*/ 974785 w 1086928"/>
                  <a:gd name="connsiteY9" fmla="*/ 172527 h 980502"/>
                  <a:gd name="connsiteX10" fmla="*/ 491706 w 1086928"/>
                  <a:gd name="connsiteY10" fmla="*/ 181154 h 980502"/>
                  <a:gd name="connsiteX11" fmla="*/ 595223 w 1086928"/>
                  <a:gd name="connsiteY11" fmla="*/ 0 h 980502"/>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81929 w 1086928"/>
                  <a:gd name="connsiteY5" fmla="*/ 820721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11" fmla="*/ 925407 w 1086928"/>
                  <a:gd name="connsiteY11" fmla="*/ 996801 h 996801"/>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05589"/>
                  <a:gd name="connsiteX1" fmla="*/ 981929 w 1086928"/>
                  <a:gd name="connsiteY1" fmla="*/ 820721 h 1005589"/>
                  <a:gd name="connsiteX2" fmla="*/ 1017917 w 1086928"/>
                  <a:gd name="connsiteY2" fmla="*/ 612474 h 1005589"/>
                  <a:gd name="connsiteX3" fmla="*/ 1086928 w 1086928"/>
                  <a:gd name="connsiteY3" fmla="*/ 431320 h 1005589"/>
                  <a:gd name="connsiteX4" fmla="*/ 1069675 w 1086928"/>
                  <a:gd name="connsiteY4" fmla="*/ 215659 h 1005589"/>
                  <a:gd name="connsiteX5" fmla="*/ 974785 w 1086928"/>
                  <a:gd name="connsiteY5" fmla="*/ 172527 h 1005589"/>
                  <a:gd name="connsiteX6" fmla="*/ 491706 w 1086928"/>
                  <a:gd name="connsiteY6" fmla="*/ 181154 h 1005589"/>
                  <a:gd name="connsiteX7" fmla="*/ 595223 w 1086928"/>
                  <a:gd name="connsiteY7" fmla="*/ 0 h 1005589"/>
                  <a:gd name="connsiteX8" fmla="*/ 0 w 1086928"/>
                  <a:gd name="connsiteY8" fmla="*/ 267418 h 1005589"/>
                  <a:gd name="connsiteX9" fmla="*/ 0 w 1086928"/>
                  <a:gd name="connsiteY9" fmla="*/ 854014 h 1005589"/>
                  <a:gd name="connsiteX10" fmla="*/ 362309 w 1086928"/>
                  <a:gd name="connsiteY10" fmla="*/ 966157 h 1005589"/>
                  <a:gd name="connsiteX11" fmla="*/ 925407 w 1086928"/>
                  <a:gd name="connsiteY11" fmla="*/ 996801 h 1005589"/>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69675"/>
                  <a:gd name="connsiteY0" fmla="*/ 825484 h 1013821"/>
                  <a:gd name="connsiteX1" fmla="*/ 1027442 w 1069675"/>
                  <a:gd name="connsiteY1" fmla="*/ 638668 h 1013821"/>
                  <a:gd name="connsiteX2" fmla="*/ 1051209 w 1069675"/>
                  <a:gd name="connsiteY2" fmla="*/ 447988 h 1013821"/>
                  <a:gd name="connsiteX3" fmla="*/ 1069675 w 1069675"/>
                  <a:gd name="connsiteY3" fmla="*/ 215659 h 1013821"/>
                  <a:gd name="connsiteX4" fmla="*/ 974785 w 1069675"/>
                  <a:gd name="connsiteY4" fmla="*/ 172527 h 1013821"/>
                  <a:gd name="connsiteX5" fmla="*/ 491706 w 1069675"/>
                  <a:gd name="connsiteY5" fmla="*/ 181154 h 1013821"/>
                  <a:gd name="connsiteX6" fmla="*/ 595223 w 1069675"/>
                  <a:gd name="connsiteY6" fmla="*/ 0 h 1013821"/>
                  <a:gd name="connsiteX7" fmla="*/ 0 w 1069675"/>
                  <a:gd name="connsiteY7" fmla="*/ 267418 h 1013821"/>
                  <a:gd name="connsiteX8" fmla="*/ 0 w 1069675"/>
                  <a:gd name="connsiteY8" fmla="*/ 854014 h 1013821"/>
                  <a:gd name="connsiteX9" fmla="*/ 362309 w 1069675"/>
                  <a:gd name="connsiteY9" fmla="*/ 966157 h 1013821"/>
                  <a:gd name="connsiteX10" fmla="*/ 925407 w 1069675"/>
                  <a:gd name="connsiteY10" fmla="*/ 996801 h 1013821"/>
                  <a:gd name="connsiteX11" fmla="*/ 977167 w 1069675"/>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53006 w 1083772"/>
                  <a:gd name="connsiteY3" fmla="*/ 182321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107851"/>
                  <a:gd name="connsiteY0" fmla="*/ 825484 h 1013821"/>
                  <a:gd name="connsiteX1" fmla="*/ 1027442 w 1107851"/>
                  <a:gd name="connsiteY1" fmla="*/ 638668 h 1013821"/>
                  <a:gd name="connsiteX2" fmla="*/ 1051209 w 1107851"/>
                  <a:gd name="connsiteY2" fmla="*/ 447988 h 1013821"/>
                  <a:gd name="connsiteX3" fmla="*/ 1053006 w 1107851"/>
                  <a:gd name="connsiteY3" fmla="*/ 182321 h 1013821"/>
                  <a:gd name="connsiteX4" fmla="*/ 974785 w 1107851"/>
                  <a:gd name="connsiteY4" fmla="*/ 172527 h 1013821"/>
                  <a:gd name="connsiteX5" fmla="*/ 491706 w 1107851"/>
                  <a:gd name="connsiteY5" fmla="*/ 181154 h 1013821"/>
                  <a:gd name="connsiteX6" fmla="*/ 595223 w 1107851"/>
                  <a:gd name="connsiteY6" fmla="*/ 0 h 1013821"/>
                  <a:gd name="connsiteX7" fmla="*/ 0 w 1107851"/>
                  <a:gd name="connsiteY7" fmla="*/ 267418 h 1013821"/>
                  <a:gd name="connsiteX8" fmla="*/ 0 w 1107851"/>
                  <a:gd name="connsiteY8" fmla="*/ 854014 h 1013821"/>
                  <a:gd name="connsiteX9" fmla="*/ 362309 w 1107851"/>
                  <a:gd name="connsiteY9" fmla="*/ 966157 h 1013821"/>
                  <a:gd name="connsiteX10" fmla="*/ 925407 w 1107851"/>
                  <a:gd name="connsiteY10" fmla="*/ 996801 h 1013821"/>
                  <a:gd name="connsiteX11" fmla="*/ 977167 w 1107851"/>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491706 w 1109996"/>
                  <a:gd name="connsiteY5" fmla="*/ 137941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2" name="Rectangle 11">
                <a:extLst>
                  <a:ext uri="{FF2B5EF4-FFF2-40B4-BE49-F238E27FC236}">
                    <a16:creationId xmlns:a16="http://schemas.microsoft.com/office/drawing/2014/main" id="{970D3EB5-6D19-4AA7-97B2-CE2D0301C757}"/>
                  </a:ext>
                </a:extLst>
              </p:cNvPr>
              <p:cNvSpPr/>
              <p:nvPr/>
            </p:nvSpPr>
            <p:spPr>
              <a:xfrm>
                <a:off x="2181528" y="3533421"/>
                <a:ext cx="1072717" cy="6312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3" name="Rectangle 12">
                <a:extLst>
                  <a:ext uri="{FF2B5EF4-FFF2-40B4-BE49-F238E27FC236}">
                    <a16:creationId xmlns:a16="http://schemas.microsoft.com/office/drawing/2014/main" id="{A692E80B-8CB0-4CD9-9CC3-EBCCCCD5C82D}"/>
                  </a:ext>
                </a:extLst>
              </p:cNvPr>
              <p:cNvSpPr/>
              <p:nvPr/>
            </p:nvSpPr>
            <p:spPr>
              <a:xfrm>
                <a:off x="3254243" y="3562478"/>
                <a:ext cx="246361"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Oval 13">
                <a:extLst>
                  <a:ext uri="{FF2B5EF4-FFF2-40B4-BE49-F238E27FC236}">
                    <a16:creationId xmlns:a16="http://schemas.microsoft.com/office/drawing/2014/main" id="{A90165A2-C510-433E-A97B-5EC3499981D7}"/>
                  </a:ext>
                </a:extLst>
              </p:cNvPr>
              <p:cNvSpPr/>
              <p:nvPr/>
            </p:nvSpPr>
            <p:spPr>
              <a:xfrm>
                <a:off x="3314041" y="392816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grpSp>
        <p:nvGrpSpPr>
          <p:cNvPr id="15" name="Group 14">
            <a:extLst>
              <a:ext uri="{FF2B5EF4-FFF2-40B4-BE49-F238E27FC236}">
                <a16:creationId xmlns:a16="http://schemas.microsoft.com/office/drawing/2014/main" id="{C79E2A07-6F9C-4917-BBC9-ECBA8FBE5B87}"/>
              </a:ext>
            </a:extLst>
          </p:cNvPr>
          <p:cNvGrpSpPr/>
          <p:nvPr/>
        </p:nvGrpSpPr>
        <p:grpSpPr>
          <a:xfrm>
            <a:off x="3215054" y="4089970"/>
            <a:ext cx="2928145" cy="735499"/>
            <a:chOff x="2499805" y="4719592"/>
            <a:chExt cx="2694742" cy="677103"/>
          </a:xfrm>
        </p:grpSpPr>
        <p:sp>
          <p:nvSpPr>
            <p:cNvPr id="16" name="Freeform 3">
              <a:extLst>
                <a:ext uri="{FF2B5EF4-FFF2-40B4-BE49-F238E27FC236}">
                  <a16:creationId xmlns:a16="http://schemas.microsoft.com/office/drawing/2014/main" id="{B0980BFE-9FD4-40DC-9CE1-0A5B6EF9D046}"/>
                </a:ext>
              </a:extLst>
            </p:cNvPr>
            <p:cNvSpPr/>
            <p:nvPr/>
          </p:nvSpPr>
          <p:spPr>
            <a:xfrm flipH="1">
              <a:off x="3322830" y="4719592"/>
              <a:ext cx="1871717" cy="630148"/>
            </a:xfrm>
            <a:custGeom>
              <a:avLst/>
              <a:gdLst>
                <a:gd name="connsiteX0" fmla="*/ 5029200 w 5029200"/>
                <a:gd name="connsiteY0" fmla="*/ 666750 h 1752600"/>
                <a:gd name="connsiteX1" fmla="*/ 4848225 w 5029200"/>
                <a:gd name="connsiteY1" fmla="*/ 1752600 h 1752600"/>
                <a:gd name="connsiteX2" fmla="*/ 2238375 w 5029200"/>
                <a:gd name="connsiteY2" fmla="*/ 1219200 h 1752600"/>
                <a:gd name="connsiteX3" fmla="*/ 1914525 w 5029200"/>
                <a:gd name="connsiteY3" fmla="*/ 1085850 h 1752600"/>
                <a:gd name="connsiteX4" fmla="*/ 200025 w 5029200"/>
                <a:gd name="connsiteY4" fmla="*/ 723900 h 1752600"/>
                <a:gd name="connsiteX5" fmla="*/ 323850 w 5029200"/>
                <a:gd name="connsiteY5" fmla="*/ 533400 h 1752600"/>
                <a:gd name="connsiteX6" fmla="*/ 0 w 5029200"/>
                <a:gd name="connsiteY6" fmla="*/ 485775 h 1752600"/>
                <a:gd name="connsiteX7" fmla="*/ 590550 w 5029200"/>
                <a:gd name="connsiteY7" fmla="*/ 266700 h 1752600"/>
                <a:gd name="connsiteX8" fmla="*/ 1495425 w 5029200"/>
                <a:gd name="connsiteY8" fmla="*/ 504825 h 1752600"/>
                <a:gd name="connsiteX9" fmla="*/ 2257425 w 5029200"/>
                <a:gd name="connsiteY9" fmla="*/ 409575 h 1752600"/>
                <a:gd name="connsiteX10" fmla="*/ 2171700 w 5029200"/>
                <a:gd name="connsiteY10" fmla="*/ 409575 h 1752600"/>
                <a:gd name="connsiteX11" fmla="*/ 1476375 w 5029200"/>
                <a:gd name="connsiteY11" fmla="*/ 361950 h 1752600"/>
                <a:gd name="connsiteX12" fmla="*/ 1362075 w 5029200"/>
                <a:gd name="connsiteY12" fmla="*/ 85725 h 1752600"/>
                <a:gd name="connsiteX13" fmla="*/ 2333625 w 5029200"/>
                <a:gd name="connsiteY13" fmla="*/ 0 h 1752600"/>
                <a:gd name="connsiteX14" fmla="*/ 3724275 w 5029200"/>
                <a:gd name="connsiteY14" fmla="*/ 66675 h 1752600"/>
                <a:gd name="connsiteX15" fmla="*/ 5029200 w 5029200"/>
                <a:gd name="connsiteY15" fmla="*/ 666750 h 1752600"/>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24275 w 5077377"/>
                <a:gd name="connsiteY14" fmla="*/ 66675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24275 w 5077377"/>
                <a:gd name="connsiteY14" fmla="*/ 66675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24275 w 5077377"/>
                <a:gd name="connsiteY14" fmla="*/ 66675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00421 w 5077377"/>
                <a:gd name="connsiteY14" fmla="*/ 82578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00421 w 5077377"/>
                <a:gd name="connsiteY14" fmla="*/ 82578 h 1763901"/>
                <a:gd name="connsiteX15" fmla="*/ 4973541 w 5077377"/>
                <a:gd name="connsiteY15" fmla="*/ 694580 h 1763901"/>
                <a:gd name="connsiteX0" fmla="*/ 4973541 w 5077377"/>
                <a:gd name="connsiteY0" fmla="*/ 775793 h 1845114"/>
                <a:gd name="connsiteX1" fmla="*/ 4848225 w 5077377"/>
                <a:gd name="connsiteY1" fmla="*/ 1833813 h 1845114"/>
                <a:gd name="connsiteX2" fmla="*/ 2238375 w 5077377"/>
                <a:gd name="connsiteY2" fmla="*/ 1300413 h 1845114"/>
                <a:gd name="connsiteX3" fmla="*/ 1914525 w 5077377"/>
                <a:gd name="connsiteY3" fmla="*/ 1167063 h 1845114"/>
                <a:gd name="connsiteX4" fmla="*/ 200025 w 5077377"/>
                <a:gd name="connsiteY4" fmla="*/ 805113 h 1845114"/>
                <a:gd name="connsiteX5" fmla="*/ 323850 w 5077377"/>
                <a:gd name="connsiteY5" fmla="*/ 614613 h 1845114"/>
                <a:gd name="connsiteX6" fmla="*/ 0 w 5077377"/>
                <a:gd name="connsiteY6" fmla="*/ 566988 h 1845114"/>
                <a:gd name="connsiteX7" fmla="*/ 590550 w 5077377"/>
                <a:gd name="connsiteY7" fmla="*/ 347913 h 1845114"/>
                <a:gd name="connsiteX8" fmla="*/ 1495425 w 5077377"/>
                <a:gd name="connsiteY8" fmla="*/ 586038 h 1845114"/>
                <a:gd name="connsiteX9" fmla="*/ 2257425 w 5077377"/>
                <a:gd name="connsiteY9" fmla="*/ 490788 h 1845114"/>
                <a:gd name="connsiteX10" fmla="*/ 2171700 w 5077377"/>
                <a:gd name="connsiteY10" fmla="*/ 490788 h 1845114"/>
                <a:gd name="connsiteX11" fmla="*/ 1476375 w 5077377"/>
                <a:gd name="connsiteY11" fmla="*/ 443163 h 1845114"/>
                <a:gd name="connsiteX12" fmla="*/ 1362075 w 5077377"/>
                <a:gd name="connsiteY12" fmla="*/ 166938 h 1845114"/>
                <a:gd name="connsiteX13" fmla="*/ 2333625 w 5077377"/>
                <a:gd name="connsiteY13" fmla="*/ 81213 h 1845114"/>
                <a:gd name="connsiteX14" fmla="*/ 3700421 w 5077377"/>
                <a:gd name="connsiteY14" fmla="*/ 163791 h 1845114"/>
                <a:gd name="connsiteX15" fmla="*/ 4973541 w 5077377"/>
                <a:gd name="connsiteY15" fmla="*/ 775793 h 1845114"/>
                <a:gd name="connsiteX0" fmla="*/ 4973541 w 5077377"/>
                <a:gd name="connsiteY0" fmla="*/ 771984 h 1841305"/>
                <a:gd name="connsiteX1" fmla="*/ 4848225 w 5077377"/>
                <a:gd name="connsiteY1" fmla="*/ 1830004 h 1841305"/>
                <a:gd name="connsiteX2" fmla="*/ 2238375 w 5077377"/>
                <a:gd name="connsiteY2" fmla="*/ 1296604 h 1841305"/>
                <a:gd name="connsiteX3" fmla="*/ 1914525 w 5077377"/>
                <a:gd name="connsiteY3" fmla="*/ 1163254 h 1841305"/>
                <a:gd name="connsiteX4" fmla="*/ 200025 w 5077377"/>
                <a:gd name="connsiteY4" fmla="*/ 801304 h 1841305"/>
                <a:gd name="connsiteX5" fmla="*/ 323850 w 5077377"/>
                <a:gd name="connsiteY5" fmla="*/ 610804 h 1841305"/>
                <a:gd name="connsiteX6" fmla="*/ 0 w 5077377"/>
                <a:gd name="connsiteY6" fmla="*/ 563179 h 1841305"/>
                <a:gd name="connsiteX7" fmla="*/ 590550 w 5077377"/>
                <a:gd name="connsiteY7" fmla="*/ 344104 h 1841305"/>
                <a:gd name="connsiteX8" fmla="*/ 1495425 w 5077377"/>
                <a:gd name="connsiteY8" fmla="*/ 582229 h 1841305"/>
                <a:gd name="connsiteX9" fmla="*/ 2257425 w 5077377"/>
                <a:gd name="connsiteY9" fmla="*/ 486979 h 1841305"/>
                <a:gd name="connsiteX10" fmla="*/ 2171700 w 5077377"/>
                <a:gd name="connsiteY10" fmla="*/ 486979 h 1841305"/>
                <a:gd name="connsiteX11" fmla="*/ 1476375 w 5077377"/>
                <a:gd name="connsiteY11" fmla="*/ 439354 h 1841305"/>
                <a:gd name="connsiteX12" fmla="*/ 1362075 w 5077377"/>
                <a:gd name="connsiteY12" fmla="*/ 163129 h 1841305"/>
                <a:gd name="connsiteX13" fmla="*/ 2345552 w 5077377"/>
                <a:gd name="connsiteY13" fmla="*/ 89331 h 1841305"/>
                <a:gd name="connsiteX14" fmla="*/ 3700421 w 5077377"/>
                <a:gd name="connsiteY14" fmla="*/ 159982 h 1841305"/>
                <a:gd name="connsiteX15" fmla="*/ 4973541 w 5077377"/>
                <a:gd name="connsiteY15" fmla="*/ 771984 h 1841305"/>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362075 w 5077377"/>
                <a:gd name="connsiteY12" fmla="*/ 205171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362075 w 5077377"/>
                <a:gd name="connsiteY12" fmla="*/ 205171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362075 w 5077377"/>
                <a:gd name="connsiteY12" fmla="*/ 205171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659255 w 5077377"/>
                <a:gd name="connsiteY11" fmla="*/ 517177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659255 w 5077377"/>
                <a:gd name="connsiteY11" fmla="*/ 517177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25620 w 5077377"/>
                <a:gd name="connsiteY9" fmla="*/ 513119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27450 w 5077377"/>
                <a:gd name="connsiteY10" fmla="*/ 48537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27450 w 5077377"/>
                <a:gd name="connsiteY10" fmla="*/ 48537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7516 w 5081352"/>
                <a:gd name="connsiteY0" fmla="*/ 814026 h 1883347"/>
                <a:gd name="connsiteX1" fmla="*/ 4852200 w 5081352"/>
                <a:gd name="connsiteY1" fmla="*/ 1872046 h 1883347"/>
                <a:gd name="connsiteX2" fmla="*/ 2242350 w 5081352"/>
                <a:gd name="connsiteY2" fmla="*/ 1338646 h 1883347"/>
                <a:gd name="connsiteX3" fmla="*/ 1918500 w 5081352"/>
                <a:gd name="connsiteY3" fmla="*/ 1205296 h 1883347"/>
                <a:gd name="connsiteX4" fmla="*/ 204000 w 5081352"/>
                <a:gd name="connsiteY4" fmla="*/ 843346 h 1883347"/>
                <a:gd name="connsiteX5" fmla="*/ 327825 w 5081352"/>
                <a:gd name="connsiteY5" fmla="*/ 652846 h 1883347"/>
                <a:gd name="connsiteX6" fmla="*/ 0 w 5081352"/>
                <a:gd name="connsiteY6" fmla="*/ 585343 h 1883347"/>
                <a:gd name="connsiteX7" fmla="*/ 594525 w 5081352"/>
                <a:gd name="connsiteY7" fmla="*/ 386146 h 1883347"/>
                <a:gd name="connsiteX8" fmla="*/ 1499400 w 5081352"/>
                <a:gd name="connsiteY8" fmla="*/ 624271 h 1883347"/>
                <a:gd name="connsiteX9" fmla="*/ 2209716 w 5081352"/>
                <a:gd name="connsiteY9" fmla="*/ 525046 h 1883347"/>
                <a:gd name="connsiteX10" fmla="*/ 1623474 w 5081352"/>
                <a:gd name="connsiteY10" fmla="*/ 493323 h 1883347"/>
                <a:gd name="connsiteX11" fmla="*/ 1413758 w 5081352"/>
                <a:gd name="connsiteY11" fmla="*/ 165415 h 1883347"/>
                <a:gd name="connsiteX12" fmla="*/ 2349527 w 5081352"/>
                <a:gd name="connsiteY12" fmla="*/ 131373 h 1883347"/>
                <a:gd name="connsiteX13" fmla="*/ 3704396 w 5081352"/>
                <a:gd name="connsiteY13" fmla="*/ 202024 h 1883347"/>
                <a:gd name="connsiteX14" fmla="*/ 4977516 w 5081352"/>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06018 w 5083370"/>
                <a:gd name="connsiteY4" fmla="*/ 843346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06018 w 5083370"/>
                <a:gd name="connsiteY4" fmla="*/ 843346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170237 w 5083370"/>
                <a:gd name="connsiteY4" fmla="*/ 835395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170237 w 5083370"/>
                <a:gd name="connsiteY4" fmla="*/ 835395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77839"/>
                <a:gd name="connsiteX1" fmla="*/ 4854218 w 5083370"/>
                <a:gd name="connsiteY1" fmla="*/ 1872046 h 1877839"/>
                <a:gd name="connsiteX2" fmla="*/ 2244368 w 5083370"/>
                <a:gd name="connsiteY2" fmla="*/ 1338646 h 1877839"/>
                <a:gd name="connsiteX3" fmla="*/ 1920518 w 5083370"/>
                <a:gd name="connsiteY3" fmla="*/ 1205296 h 1877839"/>
                <a:gd name="connsiteX4" fmla="*/ 225897 w 5083370"/>
                <a:gd name="connsiteY4" fmla="*/ 879127 h 1877839"/>
                <a:gd name="connsiteX5" fmla="*/ 329843 w 5083370"/>
                <a:gd name="connsiteY5" fmla="*/ 652846 h 1877839"/>
                <a:gd name="connsiteX6" fmla="*/ 2018 w 5083370"/>
                <a:gd name="connsiteY6" fmla="*/ 585343 h 1877839"/>
                <a:gd name="connsiteX7" fmla="*/ 596543 w 5083370"/>
                <a:gd name="connsiteY7" fmla="*/ 386146 h 1877839"/>
                <a:gd name="connsiteX8" fmla="*/ 1501418 w 5083370"/>
                <a:gd name="connsiteY8" fmla="*/ 624271 h 1877839"/>
                <a:gd name="connsiteX9" fmla="*/ 2211734 w 5083370"/>
                <a:gd name="connsiteY9" fmla="*/ 525046 h 1877839"/>
                <a:gd name="connsiteX10" fmla="*/ 1625492 w 5083370"/>
                <a:gd name="connsiteY10" fmla="*/ 493323 h 1877839"/>
                <a:gd name="connsiteX11" fmla="*/ 1415776 w 5083370"/>
                <a:gd name="connsiteY11" fmla="*/ 165415 h 1877839"/>
                <a:gd name="connsiteX12" fmla="*/ 2351545 w 5083370"/>
                <a:gd name="connsiteY12" fmla="*/ 131373 h 1877839"/>
                <a:gd name="connsiteX13" fmla="*/ 3706414 w 5083370"/>
                <a:gd name="connsiteY13" fmla="*/ 202024 h 1877839"/>
                <a:gd name="connsiteX14" fmla="*/ 4979534 w 5083370"/>
                <a:gd name="connsiteY14" fmla="*/ 814026 h 1877839"/>
                <a:gd name="connsiteX0" fmla="*/ 4979534 w 5083370"/>
                <a:gd name="connsiteY0" fmla="*/ 814026 h 1877839"/>
                <a:gd name="connsiteX1" fmla="*/ 4854218 w 5083370"/>
                <a:gd name="connsiteY1" fmla="*/ 1872046 h 1877839"/>
                <a:gd name="connsiteX2" fmla="*/ 2244368 w 5083370"/>
                <a:gd name="connsiteY2" fmla="*/ 1338646 h 1877839"/>
                <a:gd name="connsiteX3" fmla="*/ 1920518 w 5083370"/>
                <a:gd name="connsiteY3" fmla="*/ 1205296 h 1877839"/>
                <a:gd name="connsiteX4" fmla="*/ 225897 w 5083370"/>
                <a:gd name="connsiteY4" fmla="*/ 879127 h 1877839"/>
                <a:gd name="connsiteX5" fmla="*/ 329843 w 5083370"/>
                <a:gd name="connsiteY5" fmla="*/ 652846 h 1877839"/>
                <a:gd name="connsiteX6" fmla="*/ 2018 w 5083370"/>
                <a:gd name="connsiteY6" fmla="*/ 585343 h 1877839"/>
                <a:gd name="connsiteX7" fmla="*/ 596543 w 5083370"/>
                <a:gd name="connsiteY7" fmla="*/ 386146 h 1877839"/>
                <a:gd name="connsiteX8" fmla="*/ 1501418 w 5083370"/>
                <a:gd name="connsiteY8" fmla="*/ 624271 h 1877839"/>
                <a:gd name="connsiteX9" fmla="*/ 2211734 w 5083370"/>
                <a:gd name="connsiteY9" fmla="*/ 525046 h 1877839"/>
                <a:gd name="connsiteX10" fmla="*/ 1625492 w 5083370"/>
                <a:gd name="connsiteY10" fmla="*/ 493323 h 1877839"/>
                <a:gd name="connsiteX11" fmla="*/ 1415776 w 5083370"/>
                <a:gd name="connsiteY11" fmla="*/ 165415 h 1877839"/>
                <a:gd name="connsiteX12" fmla="*/ 2351545 w 5083370"/>
                <a:gd name="connsiteY12" fmla="*/ 131373 h 1877839"/>
                <a:gd name="connsiteX13" fmla="*/ 3706414 w 5083370"/>
                <a:gd name="connsiteY13" fmla="*/ 202024 h 1877839"/>
                <a:gd name="connsiteX14" fmla="*/ 4979534 w 5083370"/>
                <a:gd name="connsiteY14" fmla="*/ 814026 h 1877839"/>
                <a:gd name="connsiteX0" fmla="*/ 4979534 w 5083370"/>
                <a:gd name="connsiteY0" fmla="*/ 814026 h 1877839"/>
                <a:gd name="connsiteX1" fmla="*/ 4854218 w 5083370"/>
                <a:gd name="connsiteY1" fmla="*/ 1872046 h 1877839"/>
                <a:gd name="connsiteX2" fmla="*/ 2244368 w 5083370"/>
                <a:gd name="connsiteY2" fmla="*/ 1338646 h 1877839"/>
                <a:gd name="connsiteX3" fmla="*/ 1829078 w 5083370"/>
                <a:gd name="connsiteY3" fmla="*/ 1181443 h 1877839"/>
                <a:gd name="connsiteX4" fmla="*/ 225897 w 5083370"/>
                <a:gd name="connsiteY4" fmla="*/ 879127 h 1877839"/>
                <a:gd name="connsiteX5" fmla="*/ 329843 w 5083370"/>
                <a:gd name="connsiteY5" fmla="*/ 652846 h 1877839"/>
                <a:gd name="connsiteX6" fmla="*/ 2018 w 5083370"/>
                <a:gd name="connsiteY6" fmla="*/ 585343 h 1877839"/>
                <a:gd name="connsiteX7" fmla="*/ 596543 w 5083370"/>
                <a:gd name="connsiteY7" fmla="*/ 386146 h 1877839"/>
                <a:gd name="connsiteX8" fmla="*/ 1501418 w 5083370"/>
                <a:gd name="connsiteY8" fmla="*/ 624271 h 1877839"/>
                <a:gd name="connsiteX9" fmla="*/ 2211734 w 5083370"/>
                <a:gd name="connsiteY9" fmla="*/ 525046 h 1877839"/>
                <a:gd name="connsiteX10" fmla="*/ 1625492 w 5083370"/>
                <a:gd name="connsiteY10" fmla="*/ 493323 h 1877839"/>
                <a:gd name="connsiteX11" fmla="*/ 1415776 w 5083370"/>
                <a:gd name="connsiteY11" fmla="*/ 165415 h 1877839"/>
                <a:gd name="connsiteX12" fmla="*/ 2351545 w 5083370"/>
                <a:gd name="connsiteY12" fmla="*/ 131373 h 1877839"/>
                <a:gd name="connsiteX13" fmla="*/ 3706414 w 5083370"/>
                <a:gd name="connsiteY13" fmla="*/ 202024 h 1877839"/>
                <a:gd name="connsiteX14" fmla="*/ 4979534 w 5083370"/>
                <a:gd name="connsiteY14" fmla="*/ 814026 h 1877839"/>
                <a:gd name="connsiteX0" fmla="*/ 4979534 w 5083370"/>
                <a:gd name="connsiteY0" fmla="*/ 814026 h 1880329"/>
                <a:gd name="connsiteX1" fmla="*/ 4854218 w 5083370"/>
                <a:gd name="connsiteY1" fmla="*/ 1872046 h 1880329"/>
                <a:gd name="connsiteX2" fmla="*/ 2244368 w 5083370"/>
                <a:gd name="connsiteY2" fmla="*/ 1338646 h 1880329"/>
                <a:gd name="connsiteX3" fmla="*/ 1829078 w 5083370"/>
                <a:gd name="connsiteY3" fmla="*/ 1181443 h 1880329"/>
                <a:gd name="connsiteX4" fmla="*/ 225897 w 5083370"/>
                <a:gd name="connsiteY4" fmla="*/ 879127 h 1880329"/>
                <a:gd name="connsiteX5" fmla="*/ 329843 w 5083370"/>
                <a:gd name="connsiteY5" fmla="*/ 652846 h 1880329"/>
                <a:gd name="connsiteX6" fmla="*/ 2018 w 5083370"/>
                <a:gd name="connsiteY6" fmla="*/ 585343 h 1880329"/>
                <a:gd name="connsiteX7" fmla="*/ 596543 w 5083370"/>
                <a:gd name="connsiteY7" fmla="*/ 386146 h 1880329"/>
                <a:gd name="connsiteX8" fmla="*/ 1501418 w 5083370"/>
                <a:gd name="connsiteY8" fmla="*/ 624271 h 1880329"/>
                <a:gd name="connsiteX9" fmla="*/ 2211734 w 5083370"/>
                <a:gd name="connsiteY9" fmla="*/ 525046 h 1880329"/>
                <a:gd name="connsiteX10" fmla="*/ 1625492 w 5083370"/>
                <a:gd name="connsiteY10" fmla="*/ 493323 h 1880329"/>
                <a:gd name="connsiteX11" fmla="*/ 1415776 w 5083370"/>
                <a:gd name="connsiteY11" fmla="*/ 165415 h 1880329"/>
                <a:gd name="connsiteX12" fmla="*/ 2351545 w 5083370"/>
                <a:gd name="connsiteY12" fmla="*/ 131373 h 1880329"/>
                <a:gd name="connsiteX13" fmla="*/ 3706414 w 5083370"/>
                <a:gd name="connsiteY13" fmla="*/ 202024 h 1880329"/>
                <a:gd name="connsiteX14" fmla="*/ 4979534 w 5083370"/>
                <a:gd name="connsiteY14" fmla="*/ 814026 h 1880329"/>
                <a:gd name="connsiteX0" fmla="*/ 4979534 w 5083370"/>
                <a:gd name="connsiteY0" fmla="*/ 814026 h 1880329"/>
                <a:gd name="connsiteX1" fmla="*/ 4854218 w 5083370"/>
                <a:gd name="connsiteY1" fmla="*/ 1872046 h 1880329"/>
                <a:gd name="connsiteX2" fmla="*/ 2244368 w 5083370"/>
                <a:gd name="connsiteY2" fmla="*/ 1338646 h 1880329"/>
                <a:gd name="connsiteX3" fmla="*/ 1829078 w 5083370"/>
                <a:gd name="connsiteY3" fmla="*/ 1181443 h 1880329"/>
                <a:gd name="connsiteX4" fmla="*/ 225897 w 5083370"/>
                <a:gd name="connsiteY4" fmla="*/ 879127 h 1880329"/>
                <a:gd name="connsiteX5" fmla="*/ 329843 w 5083370"/>
                <a:gd name="connsiteY5" fmla="*/ 652846 h 1880329"/>
                <a:gd name="connsiteX6" fmla="*/ 2018 w 5083370"/>
                <a:gd name="connsiteY6" fmla="*/ 585343 h 1880329"/>
                <a:gd name="connsiteX7" fmla="*/ 596543 w 5083370"/>
                <a:gd name="connsiteY7" fmla="*/ 386146 h 1880329"/>
                <a:gd name="connsiteX8" fmla="*/ 1501418 w 5083370"/>
                <a:gd name="connsiteY8" fmla="*/ 624271 h 1880329"/>
                <a:gd name="connsiteX9" fmla="*/ 2211734 w 5083370"/>
                <a:gd name="connsiteY9" fmla="*/ 525046 h 1880329"/>
                <a:gd name="connsiteX10" fmla="*/ 1625492 w 5083370"/>
                <a:gd name="connsiteY10" fmla="*/ 493323 h 1880329"/>
                <a:gd name="connsiteX11" fmla="*/ 1415776 w 5083370"/>
                <a:gd name="connsiteY11" fmla="*/ 165415 h 1880329"/>
                <a:gd name="connsiteX12" fmla="*/ 2351545 w 5083370"/>
                <a:gd name="connsiteY12" fmla="*/ 131373 h 1880329"/>
                <a:gd name="connsiteX13" fmla="*/ 3706414 w 5083370"/>
                <a:gd name="connsiteY13" fmla="*/ 202024 h 1880329"/>
                <a:gd name="connsiteX14" fmla="*/ 4979534 w 5083370"/>
                <a:gd name="connsiteY14" fmla="*/ 814026 h 1880329"/>
                <a:gd name="connsiteX0" fmla="*/ 4979534 w 4994661"/>
                <a:gd name="connsiteY0" fmla="*/ 814026 h 1877098"/>
                <a:gd name="connsiteX1" fmla="*/ 4854218 w 4994661"/>
                <a:gd name="connsiteY1" fmla="*/ 1872046 h 1877098"/>
                <a:gd name="connsiteX2" fmla="*/ 3494379 w 4994661"/>
                <a:gd name="connsiteY2" fmla="*/ 1219542 h 1877098"/>
                <a:gd name="connsiteX3" fmla="*/ 2244368 w 4994661"/>
                <a:gd name="connsiteY3" fmla="*/ 1338646 h 1877098"/>
                <a:gd name="connsiteX4" fmla="*/ 1829078 w 4994661"/>
                <a:gd name="connsiteY4" fmla="*/ 1181443 h 1877098"/>
                <a:gd name="connsiteX5" fmla="*/ 225897 w 4994661"/>
                <a:gd name="connsiteY5" fmla="*/ 879127 h 1877098"/>
                <a:gd name="connsiteX6" fmla="*/ 329843 w 4994661"/>
                <a:gd name="connsiteY6" fmla="*/ 652846 h 1877098"/>
                <a:gd name="connsiteX7" fmla="*/ 2018 w 4994661"/>
                <a:gd name="connsiteY7" fmla="*/ 585343 h 1877098"/>
                <a:gd name="connsiteX8" fmla="*/ 596543 w 4994661"/>
                <a:gd name="connsiteY8" fmla="*/ 386146 h 1877098"/>
                <a:gd name="connsiteX9" fmla="*/ 1501418 w 4994661"/>
                <a:gd name="connsiteY9" fmla="*/ 624271 h 1877098"/>
                <a:gd name="connsiteX10" fmla="*/ 2211734 w 4994661"/>
                <a:gd name="connsiteY10" fmla="*/ 525046 h 1877098"/>
                <a:gd name="connsiteX11" fmla="*/ 1625492 w 4994661"/>
                <a:gd name="connsiteY11" fmla="*/ 493323 h 1877098"/>
                <a:gd name="connsiteX12" fmla="*/ 1415776 w 4994661"/>
                <a:gd name="connsiteY12" fmla="*/ 165415 h 1877098"/>
                <a:gd name="connsiteX13" fmla="*/ 2351545 w 4994661"/>
                <a:gd name="connsiteY13" fmla="*/ 131373 h 1877098"/>
                <a:gd name="connsiteX14" fmla="*/ 3706414 w 4994661"/>
                <a:gd name="connsiteY14" fmla="*/ 202024 h 1877098"/>
                <a:gd name="connsiteX15" fmla="*/ 4979534 w 4994661"/>
                <a:gd name="connsiteY15" fmla="*/ 814026 h 1877098"/>
                <a:gd name="connsiteX0" fmla="*/ 4979534 w 4994661"/>
                <a:gd name="connsiteY0" fmla="*/ 814026 h 1877098"/>
                <a:gd name="connsiteX1" fmla="*/ 4854218 w 4994661"/>
                <a:gd name="connsiteY1" fmla="*/ 1872046 h 1877098"/>
                <a:gd name="connsiteX2" fmla="*/ 3494379 w 4994661"/>
                <a:gd name="connsiteY2" fmla="*/ 1219542 h 1877098"/>
                <a:gd name="connsiteX3" fmla="*/ 2244368 w 4994661"/>
                <a:gd name="connsiteY3" fmla="*/ 1338646 h 1877098"/>
                <a:gd name="connsiteX4" fmla="*/ 1829078 w 4994661"/>
                <a:gd name="connsiteY4" fmla="*/ 1181443 h 1877098"/>
                <a:gd name="connsiteX5" fmla="*/ 225897 w 4994661"/>
                <a:gd name="connsiteY5" fmla="*/ 879127 h 1877098"/>
                <a:gd name="connsiteX6" fmla="*/ 329843 w 4994661"/>
                <a:gd name="connsiteY6" fmla="*/ 652846 h 1877098"/>
                <a:gd name="connsiteX7" fmla="*/ 2018 w 4994661"/>
                <a:gd name="connsiteY7" fmla="*/ 585343 h 1877098"/>
                <a:gd name="connsiteX8" fmla="*/ 596543 w 4994661"/>
                <a:gd name="connsiteY8" fmla="*/ 386146 h 1877098"/>
                <a:gd name="connsiteX9" fmla="*/ 1501418 w 4994661"/>
                <a:gd name="connsiteY9" fmla="*/ 624271 h 1877098"/>
                <a:gd name="connsiteX10" fmla="*/ 2211734 w 4994661"/>
                <a:gd name="connsiteY10" fmla="*/ 525046 h 1877098"/>
                <a:gd name="connsiteX11" fmla="*/ 1625492 w 4994661"/>
                <a:gd name="connsiteY11" fmla="*/ 493323 h 1877098"/>
                <a:gd name="connsiteX12" fmla="*/ 1415776 w 4994661"/>
                <a:gd name="connsiteY12" fmla="*/ 165415 h 1877098"/>
                <a:gd name="connsiteX13" fmla="*/ 2351545 w 4994661"/>
                <a:gd name="connsiteY13" fmla="*/ 131373 h 1877098"/>
                <a:gd name="connsiteX14" fmla="*/ 3706414 w 4994661"/>
                <a:gd name="connsiteY14" fmla="*/ 202024 h 1877098"/>
                <a:gd name="connsiteX15" fmla="*/ 4979534 w 4994661"/>
                <a:gd name="connsiteY15" fmla="*/ 814026 h 1877098"/>
                <a:gd name="connsiteX0" fmla="*/ 4979534 w 4994661"/>
                <a:gd name="connsiteY0" fmla="*/ 814026 h 1877098"/>
                <a:gd name="connsiteX1" fmla="*/ 4854218 w 4994661"/>
                <a:gd name="connsiteY1" fmla="*/ 1872046 h 1877098"/>
                <a:gd name="connsiteX2" fmla="*/ 3494379 w 4994661"/>
                <a:gd name="connsiteY2" fmla="*/ 1219542 h 1877098"/>
                <a:gd name="connsiteX3" fmla="*/ 2244368 w 4994661"/>
                <a:gd name="connsiteY3" fmla="*/ 1338646 h 1877098"/>
                <a:gd name="connsiteX4" fmla="*/ 1829078 w 4994661"/>
                <a:gd name="connsiteY4" fmla="*/ 1181443 h 1877098"/>
                <a:gd name="connsiteX5" fmla="*/ 225897 w 4994661"/>
                <a:gd name="connsiteY5" fmla="*/ 879127 h 1877098"/>
                <a:gd name="connsiteX6" fmla="*/ 329843 w 4994661"/>
                <a:gd name="connsiteY6" fmla="*/ 652846 h 1877098"/>
                <a:gd name="connsiteX7" fmla="*/ 2018 w 4994661"/>
                <a:gd name="connsiteY7" fmla="*/ 585343 h 1877098"/>
                <a:gd name="connsiteX8" fmla="*/ 596543 w 4994661"/>
                <a:gd name="connsiteY8" fmla="*/ 386146 h 1877098"/>
                <a:gd name="connsiteX9" fmla="*/ 1501418 w 4994661"/>
                <a:gd name="connsiteY9" fmla="*/ 624271 h 1877098"/>
                <a:gd name="connsiteX10" fmla="*/ 2211734 w 4994661"/>
                <a:gd name="connsiteY10" fmla="*/ 525046 h 1877098"/>
                <a:gd name="connsiteX11" fmla="*/ 1625492 w 4994661"/>
                <a:gd name="connsiteY11" fmla="*/ 493323 h 1877098"/>
                <a:gd name="connsiteX12" fmla="*/ 1415776 w 4994661"/>
                <a:gd name="connsiteY12" fmla="*/ 165415 h 1877098"/>
                <a:gd name="connsiteX13" fmla="*/ 2351545 w 4994661"/>
                <a:gd name="connsiteY13" fmla="*/ 131373 h 1877098"/>
                <a:gd name="connsiteX14" fmla="*/ 3706414 w 4994661"/>
                <a:gd name="connsiteY14" fmla="*/ 202024 h 1877098"/>
                <a:gd name="connsiteX15" fmla="*/ 4979534 w 4994661"/>
                <a:gd name="connsiteY15" fmla="*/ 814026 h 1877098"/>
                <a:gd name="connsiteX0" fmla="*/ 4979534 w 5026969"/>
                <a:gd name="connsiteY0" fmla="*/ 814026 h 1837656"/>
                <a:gd name="connsiteX1" fmla="*/ 4905901 w 5026969"/>
                <a:gd name="connsiteY1" fmla="*/ 1832290 h 1837656"/>
                <a:gd name="connsiteX2" fmla="*/ 3494379 w 5026969"/>
                <a:gd name="connsiteY2" fmla="*/ 1219542 h 1837656"/>
                <a:gd name="connsiteX3" fmla="*/ 2244368 w 5026969"/>
                <a:gd name="connsiteY3" fmla="*/ 1338646 h 1837656"/>
                <a:gd name="connsiteX4" fmla="*/ 1829078 w 5026969"/>
                <a:gd name="connsiteY4" fmla="*/ 1181443 h 1837656"/>
                <a:gd name="connsiteX5" fmla="*/ 225897 w 5026969"/>
                <a:gd name="connsiteY5" fmla="*/ 879127 h 1837656"/>
                <a:gd name="connsiteX6" fmla="*/ 329843 w 5026969"/>
                <a:gd name="connsiteY6" fmla="*/ 652846 h 1837656"/>
                <a:gd name="connsiteX7" fmla="*/ 2018 w 5026969"/>
                <a:gd name="connsiteY7" fmla="*/ 585343 h 1837656"/>
                <a:gd name="connsiteX8" fmla="*/ 596543 w 5026969"/>
                <a:gd name="connsiteY8" fmla="*/ 386146 h 1837656"/>
                <a:gd name="connsiteX9" fmla="*/ 1501418 w 5026969"/>
                <a:gd name="connsiteY9" fmla="*/ 624271 h 1837656"/>
                <a:gd name="connsiteX10" fmla="*/ 2211734 w 5026969"/>
                <a:gd name="connsiteY10" fmla="*/ 525046 h 1837656"/>
                <a:gd name="connsiteX11" fmla="*/ 1625492 w 5026969"/>
                <a:gd name="connsiteY11" fmla="*/ 493323 h 1837656"/>
                <a:gd name="connsiteX12" fmla="*/ 1415776 w 5026969"/>
                <a:gd name="connsiteY12" fmla="*/ 165415 h 1837656"/>
                <a:gd name="connsiteX13" fmla="*/ 2351545 w 5026969"/>
                <a:gd name="connsiteY13" fmla="*/ 131373 h 1837656"/>
                <a:gd name="connsiteX14" fmla="*/ 3706414 w 5026969"/>
                <a:gd name="connsiteY14" fmla="*/ 202024 h 1837656"/>
                <a:gd name="connsiteX15" fmla="*/ 4979534 w 5026969"/>
                <a:gd name="connsiteY15" fmla="*/ 814026 h 1837656"/>
                <a:gd name="connsiteX0" fmla="*/ 4979534 w 5013760"/>
                <a:gd name="connsiteY0" fmla="*/ 814026 h 1847738"/>
                <a:gd name="connsiteX1" fmla="*/ 4905901 w 5013760"/>
                <a:gd name="connsiteY1" fmla="*/ 1832290 h 1847738"/>
                <a:gd name="connsiteX2" fmla="*/ 3494379 w 5013760"/>
                <a:gd name="connsiteY2" fmla="*/ 1219542 h 1847738"/>
                <a:gd name="connsiteX3" fmla="*/ 2244368 w 5013760"/>
                <a:gd name="connsiteY3" fmla="*/ 1338646 h 1847738"/>
                <a:gd name="connsiteX4" fmla="*/ 1829078 w 5013760"/>
                <a:gd name="connsiteY4" fmla="*/ 1181443 h 1847738"/>
                <a:gd name="connsiteX5" fmla="*/ 225897 w 5013760"/>
                <a:gd name="connsiteY5" fmla="*/ 879127 h 1847738"/>
                <a:gd name="connsiteX6" fmla="*/ 329843 w 5013760"/>
                <a:gd name="connsiteY6" fmla="*/ 652846 h 1847738"/>
                <a:gd name="connsiteX7" fmla="*/ 2018 w 5013760"/>
                <a:gd name="connsiteY7" fmla="*/ 585343 h 1847738"/>
                <a:gd name="connsiteX8" fmla="*/ 596543 w 5013760"/>
                <a:gd name="connsiteY8" fmla="*/ 386146 h 1847738"/>
                <a:gd name="connsiteX9" fmla="*/ 1501418 w 5013760"/>
                <a:gd name="connsiteY9" fmla="*/ 624271 h 1847738"/>
                <a:gd name="connsiteX10" fmla="*/ 2211734 w 5013760"/>
                <a:gd name="connsiteY10" fmla="*/ 525046 h 1847738"/>
                <a:gd name="connsiteX11" fmla="*/ 1625492 w 5013760"/>
                <a:gd name="connsiteY11" fmla="*/ 493323 h 1847738"/>
                <a:gd name="connsiteX12" fmla="*/ 1415776 w 5013760"/>
                <a:gd name="connsiteY12" fmla="*/ 165415 h 1847738"/>
                <a:gd name="connsiteX13" fmla="*/ 2351545 w 5013760"/>
                <a:gd name="connsiteY13" fmla="*/ 131373 h 1847738"/>
                <a:gd name="connsiteX14" fmla="*/ 3706414 w 5013760"/>
                <a:gd name="connsiteY14" fmla="*/ 202024 h 1847738"/>
                <a:gd name="connsiteX15" fmla="*/ 4979534 w 5013760"/>
                <a:gd name="connsiteY15" fmla="*/ 814026 h 1847738"/>
                <a:gd name="connsiteX0" fmla="*/ 4979534 w 5013760"/>
                <a:gd name="connsiteY0" fmla="*/ 814026 h 1847738"/>
                <a:gd name="connsiteX1" fmla="*/ 4905901 w 5013760"/>
                <a:gd name="connsiteY1" fmla="*/ 1832290 h 1847738"/>
                <a:gd name="connsiteX2" fmla="*/ 3494379 w 5013760"/>
                <a:gd name="connsiteY2" fmla="*/ 1219542 h 1847738"/>
                <a:gd name="connsiteX3" fmla="*/ 2244368 w 5013760"/>
                <a:gd name="connsiteY3" fmla="*/ 1338646 h 1847738"/>
                <a:gd name="connsiteX4" fmla="*/ 1829078 w 5013760"/>
                <a:gd name="connsiteY4" fmla="*/ 1181443 h 1847738"/>
                <a:gd name="connsiteX5" fmla="*/ 225897 w 5013760"/>
                <a:gd name="connsiteY5" fmla="*/ 879127 h 1847738"/>
                <a:gd name="connsiteX6" fmla="*/ 329843 w 5013760"/>
                <a:gd name="connsiteY6" fmla="*/ 652846 h 1847738"/>
                <a:gd name="connsiteX7" fmla="*/ 2018 w 5013760"/>
                <a:gd name="connsiteY7" fmla="*/ 585343 h 1847738"/>
                <a:gd name="connsiteX8" fmla="*/ 596543 w 5013760"/>
                <a:gd name="connsiteY8" fmla="*/ 386146 h 1847738"/>
                <a:gd name="connsiteX9" fmla="*/ 1501418 w 5013760"/>
                <a:gd name="connsiteY9" fmla="*/ 624271 h 1847738"/>
                <a:gd name="connsiteX10" fmla="*/ 2211734 w 5013760"/>
                <a:gd name="connsiteY10" fmla="*/ 525046 h 1847738"/>
                <a:gd name="connsiteX11" fmla="*/ 1625492 w 5013760"/>
                <a:gd name="connsiteY11" fmla="*/ 493323 h 1847738"/>
                <a:gd name="connsiteX12" fmla="*/ 1415776 w 5013760"/>
                <a:gd name="connsiteY12" fmla="*/ 165415 h 1847738"/>
                <a:gd name="connsiteX13" fmla="*/ 2351545 w 5013760"/>
                <a:gd name="connsiteY13" fmla="*/ 131373 h 1847738"/>
                <a:gd name="connsiteX14" fmla="*/ 3706414 w 5013760"/>
                <a:gd name="connsiteY14" fmla="*/ 202024 h 1847738"/>
                <a:gd name="connsiteX15" fmla="*/ 4979534 w 5013760"/>
                <a:gd name="connsiteY15" fmla="*/ 814026 h 1847738"/>
                <a:gd name="connsiteX0" fmla="*/ 4979534 w 4979534"/>
                <a:gd name="connsiteY0" fmla="*/ 814026 h 1676452"/>
                <a:gd name="connsiteX1" fmla="*/ 4587849 w 4979534"/>
                <a:gd name="connsiteY1" fmla="*/ 1657361 h 1676452"/>
                <a:gd name="connsiteX2" fmla="*/ 3494379 w 4979534"/>
                <a:gd name="connsiteY2" fmla="*/ 1219542 h 1676452"/>
                <a:gd name="connsiteX3" fmla="*/ 2244368 w 4979534"/>
                <a:gd name="connsiteY3" fmla="*/ 1338646 h 1676452"/>
                <a:gd name="connsiteX4" fmla="*/ 1829078 w 4979534"/>
                <a:gd name="connsiteY4" fmla="*/ 1181443 h 1676452"/>
                <a:gd name="connsiteX5" fmla="*/ 225897 w 4979534"/>
                <a:gd name="connsiteY5" fmla="*/ 879127 h 1676452"/>
                <a:gd name="connsiteX6" fmla="*/ 329843 w 4979534"/>
                <a:gd name="connsiteY6" fmla="*/ 652846 h 1676452"/>
                <a:gd name="connsiteX7" fmla="*/ 2018 w 4979534"/>
                <a:gd name="connsiteY7" fmla="*/ 585343 h 1676452"/>
                <a:gd name="connsiteX8" fmla="*/ 596543 w 4979534"/>
                <a:gd name="connsiteY8" fmla="*/ 386146 h 1676452"/>
                <a:gd name="connsiteX9" fmla="*/ 1501418 w 4979534"/>
                <a:gd name="connsiteY9" fmla="*/ 624271 h 1676452"/>
                <a:gd name="connsiteX10" fmla="*/ 2211734 w 4979534"/>
                <a:gd name="connsiteY10" fmla="*/ 525046 h 1676452"/>
                <a:gd name="connsiteX11" fmla="*/ 1625492 w 4979534"/>
                <a:gd name="connsiteY11" fmla="*/ 493323 h 1676452"/>
                <a:gd name="connsiteX12" fmla="*/ 1415776 w 4979534"/>
                <a:gd name="connsiteY12" fmla="*/ 165415 h 1676452"/>
                <a:gd name="connsiteX13" fmla="*/ 2351545 w 4979534"/>
                <a:gd name="connsiteY13" fmla="*/ 131373 h 1676452"/>
                <a:gd name="connsiteX14" fmla="*/ 3706414 w 4979534"/>
                <a:gd name="connsiteY14" fmla="*/ 202024 h 1676452"/>
                <a:gd name="connsiteX15" fmla="*/ 4979534 w 4979534"/>
                <a:gd name="connsiteY15" fmla="*/ 814026 h 167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79534" h="1676452">
                  <a:moveTo>
                    <a:pt x="4979534" y="814026"/>
                  </a:moveTo>
                  <a:cubicBezTo>
                    <a:pt x="4937762" y="1166699"/>
                    <a:pt x="4805185" y="1793751"/>
                    <a:pt x="4587849" y="1657361"/>
                  </a:cubicBezTo>
                  <a:cubicBezTo>
                    <a:pt x="4062028" y="1327381"/>
                    <a:pt x="3949232" y="1260734"/>
                    <a:pt x="3494379" y="1219542"/>
                  </a:cubicBezTo>
                  <a:cubicBezTo>
                    <a:pt x="3059404" y="1154496"/>
                    <a:pt x="2535170" y="1357585"/>
                    <a:pt x="2244368" y="1338646"/>
                  </a:cubicBezTo>
                  <a:cubicBezTo>
                    <a:pt x="2148345" y="1322026"/>
                    <a:pt x="1937028" y="1225893"/>
                    <a:pt x="1829078" y="1181443"/>
                  </a:cubicBezTo>
                  <a:cubicBezTo>
                    <a:pt x="1264204" y="1072720"/>
                    <a:pt x="814625" y="948093"/>
                    <a:pt x="225897" y="879127"/>
                  </a:cubicBezTo>
                  <a:cubicBezTo>
                    <a:pt x="124047" y="863334"/>
                    <a:pt x="213030" y="700444"/>
                    <a:pt x="329843" y="652846"/>
                  </a:cubicBezTo>
                  <a:lnTo>
                    <a:pt x="2018" y="585343"/>
                  </a:lnTo>
                  <a:cubicBezTo>
                    <a:pt x="-27744" y="365219"/>
                    <a:pt x="276448" y="339902"/>
                    <a:pt x="596543" y="386146"/>
                  </a:cubicBezTo>
                  <a:cubicBezTo>
                    <a:pt x="933949" y="453594"/>
                    <a:pt x="1164012" y="517067"/>
                    <a:pt x="1501418" y="624271"/>
                  </a:cubicBezTo>
                  <a:cubicBezTo>
                    <a:pt x="1738190" y="591196"/>
                    <a:pt x="2050499" y="645585"/>
                    <a:pt x="2211734" y="525046"/>
                  </a:cubicBezTo>
                  <a:cubicBezTo>
                    <a:pt x="2016320" y="514472"/>
                    <a:pt x="1793077" y="539678"/>
                    <a:pt x="1625492" y="493323"/>
                  </a:cubicBezTo>
                  <a:cubicBezTo>
                    <a:pt x="1428366" y="479436"/>
                    <a:pt x="1278946" y="258815"/>
                    <a:pt x="1415776" y="165415"/>
                  </a:cubicBezTo>
                  <a:cubicBezTo>
                    <a:pt x="1711796" y="77205"/>
                    <a:pt x="2166843" y="187777"/>
                    <a:pt x="2351545" y="131373"/>
                  </a:cubicBezTo>
                  <a:cubicBezTo>
                    <a:pt x="2616313" y="19751"/>
                    <a:pt x="3111667" y="-127652"/>
                    <a:pt x="3706414" y="202024"/>
                  </a:cubicBezTo>
                  <a:cubicBezTo>
                    <a:pt x="4114885" y="423253"/>
                    <a:pt x="4443842" y="584846"/>
                    <a:pt x="4979534" y="81402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7" name="Group 16">
              <a:extLst>
                <a:ext uri="{FF2B5EF4-FFF2-40B4-BE49-F238E27FC236}">
                  <a16:creationId xmlns:a16="http://schemas.microsoft.com/office/drawing/2014/main" id="{63B33D0F-FB47-4C9A-8BF9-9EAC8CB17DCC}"/>
                </a:ext>
              </a:extLst>
            </p:cNvPr>
            <p:cNvGrpSpPr/>
            <p:nvPr/>
          </p:nvGrpSpPr>
          <p:grpSpPr>
            <a:xfrm flipH="1">
              <a:off x="2499805" y="4765428"/>
              <a:ext cx="1258190" cy="631267"/>
              <a:chOff x="5250372" y="3335610"/>
              <a:chExt cx="1258190" cy="631267"/>
            </a:xfrm>
          </p:grpSpPr>
          <p:sp>
            <p:nvSpPr>
              <p:cNvPr id="18" name="Rectangle 17">
                <a:extLst>
                  <a:ext uri="{FF2B5EF4-FFF2-40B4-BE49-F238E27FC236}">
                    <a16:creationId xmlns:a16="http://schemas.microsoft.com/office/drawing/2014/main" id="{5459061F-5EAB-490A-96D7-943B4AA0D02C}"/>
                  </a:ext>
                </a:extLst>
              </p:cNvPr>
              <p:cNvSpPr/>
              <p:nvPr/>
            </p:nvSpPr>
            <p:spPr>
              <a:xfrm flipH="1">
                <a:off x="5496730" y="3335610"/>
                <a:ext cx="1011832" cy="6312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9" name="Rectangle 18">
                <a:extLst>
                  <a:ext uri="{FF2B5EF4-FFF2-40B4-BE49-F238E27FC236}">
                    <a16:creationId xmlns:a16="http://schemas.microsoft.com/office/drawing/2014/main" id="{E0E897D6-AD18-4FDD-8A3A-90C792FBB09E}"/>
                  </a:ext>
                </a:extLst>
              </p:cNvPr>
              <p:cNvSpPr/>
              <p:nvPr/>
            </p:nvSpPr>
            <p:spPr>
              <a:xfrm flipH="1">
                <a:off x="5250372" y="3364667"/>
                <a:ext cx="246361"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Oval 19">
                <a:extLst>
                  <a:ext uri="{FF2B5EF4-FFF2-40B4-BE49-F238E27FC236}">
                    <a16:creationId xmlns:a16="http://schemas.microsoft.com/office/drawing/2014/main" id="{FAC8701B-6199-4637-9C10-0294C8E9FB26}"/>
                  </a:ext>
                </a:extLst>
              </p:cNvPr>
              <p:cNvSpPr/>
              <p:nvPr/>
            </p:nvSpPr>
            <p:spPr>
              <a:xfrm flipH="1">
                <a:off x="5328935" y="3730353"/>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1" name="TextBox 20">
            <a:extLst>
              <a:ext uri="{FF2B5EF4-FFF2-40B4-BE49-F238E27FC236}">
                <a16:creationId xmlns:a16="http://schemas.microsoft.com/office/drawing/2014/main" id="{99C1AFD4-2886-439A-B757-F3E7682A7694}"/>
              </a:ext>
            </a:extLst>
          </p:cNvPr>
          <p:cNvSpPr txBox="1"/>
          <p:nvPr/>
        </p:nvSpPr>
        <p:spPr>
          <a:xfrm>
            <a:off x="8976511" y="2343871"/>
            <a:ext cx="2614978" cy="400110"/>
          </a:xfrm>
          <a:prstGeom prst="rect">
            <a:avLst/>
          </a:prstGeom>
          <a:solidFill>
            <a:schemeClr val="bg1"/>
          </a:solidFill>
        </p:spPr>
        <p:txBody>
          <a:bodyPr wrap="square" rtlCol="0" anchor="ctr">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fa-IR" altLang="ko-KR" sz="2000" b="1" i="0" u="none" strike="noStrike" kern="1200" cap="none" spc="0" normalizeH="0" baseline="0" noProof="0" dirty="0">
                <a:ln>
                  <a:noFill/>
                </a:ln>
                <a:solidFill>
                  <a:prstClr val="black">
                    <a:lumMod val="75000"/>
                    <a:lumOff val="25000"/>
                  </a:prstClr>
                </a:solidFill>
                <a:effectLst/>
                <a:uLnTx/>
                <a:uFillTx/>
                <a:latin typeface="Arial" pitchFamily="34" charset="0"/>
                <a:cs typeface="B Mitra" panose="00000400000000000000" pitchFamily="2" charset="-78"/>
              </a:rPr>
              <a:t>سوءتغذیه کودکان</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pitchFamily="34" charset="0"/>
              <a:cs typeface="B Mitra" panose="00000400000000000000" pitchFamily="2" charset="-78"/>
            </a:endParaRPr>
          </a:p>
        </p:txBody>
      </p:sp>
      <p:sp>
        <p:nvSpPr>
          <p:cNvPr id="22" name="TextBox 21">
            <a:extLst>
              <a:ext uri="{FF2B5EF4-FFF2-40B4-BE49-F238E27FC236}">
                <a16:creationId xmlns:a16="http://schemas.microsoft.com/office/drawing/2014/main" id="{37516685-A9AF-4CF8-AFED-1DCB98FE7E1D}"/>
              </a:ext>
            </a:extLst>
          </p:cNvPr>
          <p:cNvSpPr txBox="1"/>
          <p:nvPr/>
        </p:nvSpPr>
        <p:spPr>
          <a:xfrm>
            <a:off x="600076" y="2393891"/>
            <a:ext cx="2614978" cy="338554"/>
          </a:xfrm>
          <a:prstGeom prst="rect">
            <a:avLst/>
          </a:prstGeom>
          <a:solidFill>
            <a:schemeClr val="bg1"/>
          </a:solidFill>
        </p:spPr>
        <p:txBody>
          <a:bodyPr wrap="square" rtlCol="0" anchor="ctr">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fa-I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B Mitra" panose="00000400000000000000" pitchFamily="2" charset="-78"/>
              </a:rPr>
              <a:t>کاهش سرمایه انسانی و اجتماعی</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B Mitra" panose="00000400000000000000" pitchFamily="2" charset="-78"/>
            </a:endParaRPr>
          </a:p>
        </p:txBody>
      </p:sp>
      <p:sp>
        <p:nvSpPr>
          <p:cNvPr id="23" name="Oval 22">
            <a:extLst>
              <a:ext uri="{FF2B5EF4-FFF2-40B4-BE49-F238E27FC236}">
                <a16:creationId xmlns:a16="http://schemas.microsoft.com/office/drawing/2014/main" id="{9FD909FE-937B-45CD-A006-F34B8AE295E2}"/>
              </a:ext>
            </a:extLst>
          </p:cNvPr>
          <p:cNvSpPr/>
          <p:nvPr/>
        </p:nvSpPr>
        <p:spPr>
          <a:xfrm>
            <a:off x="1547564" y="1466809"/>
            <a:ext cx="720000" cy="720000"/>
          </a:xfrm>
          <a:prstGeom prst="ellipse">
            <a:avLst/>
          </a:pr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24" name="Oval 23">
            <a:extLst>
              <a:ext uri="{FF2B5EF4-FFF2-40B4-BE49-F238E27FC236}">
                <a16:creationId xmlns:a16="http://schemas.microsoft.com/office/drawing/2014/main" id="{41BE9CD4-4130-4B6A-9D4C-B82F9EDAB948}"/>
              </a:ext>
            </a:extLst>
          </p:cNvPr>
          <p:cNvSpPr/>
          <p:nvPr/>
        </p:nvSpPr>
        <p:spPr>
          <a:xfrm>
            <a:off x="9924000" y="1447567"/>
            <a:ext cx="720000" cy="720000"/>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5" name="Oval 21">
            <a:extLst>
              <a:ext uri="{FF2B5EF4-FFF2-40B4-BE49-F238E27FC236}">
                <a16:creationId xmlns:a16="http://schemas.microsoft.com/office/drawing/2014/main" id="{5EB6E333-D192-484D-A02C-8ABE8B4BB669}"/>
              </a:ext>
            </a:extLst>
          </p:cNvPr>
          <p:cNvSpPr/>
          <p:nvPr/>
        </p:nvSpPr>
        <p:spPr>
          <a:xfrm rot="20700000">
            <a:off x="1686449" y="1633085"/>
            <a:ext cx="442231" cy="38758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6" name="Donut 15">
            <a:extLst>
              <a:ext uri="{FF2B5EF4-FFF2-40B4-BE49-F238E27FC236}">
                <a16:creationId xmlns:a16="http://schemas.microsoft.com/office/drawing/2014/main" id="{96E8124C-151B-49E3-B88D-2D91A65394FF}"/>
              </a:ext>
            </a:extLst>
          </p:cNvPr>
          <p:cNvSpPr/>
          <p:nvPr/>
        </p:nvSpPr>
        <p:spPr>
          <a:xfrm>
            <a:off x="10087632" y="1613112"/>
            <a:ext cx="392737" cy="39000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7" name="TextBox 26">
            <a:extLst>
              <a:ext uri="{FF2B5EF4-FFF2-40B4-BE49-F238E27FC236}">
                <a16:creationId xmlns:a16="http://schemas.microsoft.com/office/drawing/2014/main" id="{AE54669D-57FE-4C85-9770-F0A46ADF3B99}"/>
              </a:ext>
            </a:extLst>
          </p:cNvPr>
          <p:cNvSpPr txBox="1"/>
          <p:nvPr/>
        </p:nvSpPr>
        <p:spPr>
          <a:xfrm>
            <a:off x="8976512" y="2959283"/>
            <a:ext cx="2614978" cy="2554545"/>
          </a:xfrm>
          <a:prstGeom prst="rect">
            <a:avLst/>
          </a:prstGeom>
          <a:noFill/>
        </p:spPr>
        <p:txBody>
          <a:bodyPr wrap="square" rtlCol="0">
            <a:spAutoFit/>
          </a:bodyPr>
          <a:lstStyle/>
          <a:p>
            <a:pPr marL="0" marR="0" lvl="0" indent="0" algn="just" defTabSz="914286" rtl="1" eaLnBrk="1" fontAlgn="auto" latinLnBrk="0" hangingPunct="1">
              <a:lnSpc>
                <a:spcPct val="100000"/>
              </a:lnSpc>
              <a:spcBef>
                <a:spcPts val="0"/>
              </a:spcBef>
              <a:spcAft>
                <a:spcPts val="0"/>
              </a:spcAft>
              <a:buClrTx/>
              <a:buSzTx/>
              <a:buFontTx/>
              <a:buNone/>
              <a:tabLst/>
              <a:defRPr/>
            </a:pPr>
            <a:r>
              <a:rPr kumimoji="0" lang="fa-IR" altLang="ko-KR" sz="2000" b="0" i="0" u="none" strike="noStrike" kern="1200" cap="none" spc="0" normalizeH="0" baseline="0" noProof="0" dirty="0">
                <a:ln>
                  <a:noFill/>
                </a:ln>
                <a:solidFill>
                  <a:prstClr val="white"/>
                </a:solidFill>
                <a:effectLst/>
                <a:uLnTx/>
                <a:uFillTx/>
                <a:latin typeface="Arial" pitchFamily="34" charset="0"/>
                <a:cs typeface="B Mitra" panose="00000400000000000000" pitchFamily="2" charset="-78"/>
              </a:rPr>
              <a:t>کاهش کالری مصرفی به همراه کاهش کیفیت کالری دریافتی، می تواند مشکلات سوءتغذیه در کودکان را در پی داشته باشد که بر ضریب هوشی کودکان نیز اثرگذار بوده و م یتواند پیامدهای جبران ناپذیری برای آینده در پی داشته باشد.</a:t>
            </a:r>
          </a:p>
        </p:txBody>
      </p:sp>
      <p:sp>
        <p:nvSpPr>
          <p:cNvPr id="28" name="TextBox 27">
            <a:extLst>
              <a:ext uri="{FF2B5EF4-FFF2-40B4-BE49-F238E27FC236}">
                <a16:creationId xmlns:a16="http://schemas.microsoft.com/office/drawing/2014/main" id="{7E4C5D03-9123-4B45-B751-0AD439AC6E8D}"/>
              </a:ext>
            </a:extLst>
          </p:cNvPr>
          <p:cNvSpPr txBox="1"/>
          <p:nvPr/>
        </p:nvSpPr>
        <p:spPr>
          <a:xfrm>
            <a:off x="165253" y="2783645"/>
            <a:ext cx="3068581" cy="3785652"/>
          </a:xfrm>
          <a:prstGeom prst="rect">
            <a:avLst/>
          </a:prstGeom>
          <a:noFill/>
        </p:spPr>
        <p:txBody>
          <a:bodyPr wrap="square" rtlCol="0">
            <a:spAutoFit/>
          </a:bodyPr>
          <a:lstStyle/>
          <a:p>
            <a:pPr marL="0" marR="0" lvl="0" indent="0" algn="just" defTabSz="914286" rtl="1" eaLnBrk="1" fontAlgn="auto" latinLnBrk="0" hangingPunct="1">
              <a:lnSpc>
                <a:spcPct val="100000"/>
              </a:lnSpc>
              <a:spcBef>
                <a:spcPts val="0"/>
              </a:spcBef>
              <a:spcAft>
                <a:spcPts val="0"/>
              </a:spcAft>
              <a:buClrTx/>
              <a:buSzTx/>
              <a:buFontTx/>
              <a:buNone/>
              <a:tabLst/>
              <a:defRPr/>
            </a:pPr>
            <a:r>
              <a:rPr kumimoji="0" lang="fa-IR" altLang="ko-KR" sz="2000" b="0" i="0" u="none" strike="noStrike" kern="1200" cap="none" spc="0" normalizeH="0" baseline="0" noProof="0" dirty="0">
                <a:ln>
                  <a:noFill/>
                </a:ln>
                <a:solidFill>
                  <a:prstClr val="white"/>
                </a:solidFill>
                <a:effectLst/>
                <a:uLnTx/>
                <a:uFillTx/>
                <a:latin typeface="Arial" pitchFamily="34" charset="0"/>
                <a:cs typeface="B Mitra" panose="00000400000000000000" pitchFamily="2" charset="-78"/>
              </a:rPr>
              <a:t>با توجه به مطالعات صورت گرفته، با گسترش فقر، سهم هزینه آموزش از کل هزینه خانوار روند نزولی دارد و در مقابل سهم مسکن و خوراک روند صعودی خواهد داشت. زمانی که رفاه خانوار کاهش می یابد خانوار مجبور است درصد بیشتری از هزینه ها را به هزینه های ضروری ا ختصاص دهد و ازاین رو هزینه کمتری را صرف آموزش و افزایش مهارت و توانمندی میکند. این موضوع موجب کاهش سرمایه انسانی در آینده خواهد شد و مضرات جبران ناپذیری در پی دارد.</a:t>
            </a:r>
            <a:r>
              <a:rPr kumimoji="0" lang="en-US" altLang="ko-KR" sz="2000" b="0" i="0" u="none" strike="noStrike" kern="1200" cap="none" spc="0" normalizeH="0" baseline="0" noProof="0" dirty="0">
                <a:ln>
                  <a:noFill/>
                </a:ln>
                <a:solidFill>
                  <a:prstClr val="white"/>
                </a:solidFill>
                <a:effectLst/>
                <a:uLnTx/>
                <a:uFillTx/>
                <a:latin typeface="Arial" pitchFamily="34" charset="0"/>
                <a:cs typeface="B Mitra" panose="00000400000000000000" pitchFamily="2" charset="-78"/>
              </a:rPr>
              <a:t> </a:t>
            </a:r>
          </a:p>
        </p:txBody>
      </p:sp>
      <p:sp>
        <p:nvSpPr>
          <p:cNvPr id="32" name="TextBox 31">
            <a:extLst>
              <a:ext uri="{FF2B5EF4-FFF2-40B4-BE49-F238E27FC236}">
                <a16:creationId xmlns:a16="http://schemas.microsoft.com/office/drawing/2014/main" id="{66FB6376-F7EA-1CFE-4E01-3E56DA81BA95}"/>
              </a:ext>
            </a:extLst>
          </p:cNvPr>
          <p:cNvSpPr txBox="1"/>
          <p:nvPr/>
        </p:nvSpPr>
        <p:spPr>
          <a:xfrm>
            <a:off x="4882528" y="6437158"/>
            <a:ext cx="3270529" cy="338554"/>
          </a:xfrm>
          <a:prstGeom prst="rect">
            <a:avLst/>
          </a:prstGeom>
          <a:noFill/>
        </p:spPr>
        <p:txBody>
          <a:bodyPr wrap="square">
            <a:spAutoFit/>
          </a:bodyPr>
          <a:lstStyle/>
          <a:p>
            <a:pPr>
              <a:defRPr/>
            </a:pPr>
            <a:r>
              <a:rPr lang="fa-IR" sz="1600" dirty="0">
                <a:solidFill>
                  <a:prstClr val="black"/>
                </a:solidFill>
                <a:cs typeface="B Mitra" panose="00000400000000000000" pitchFamily="2" charset="-78"/>
              </a:rPr>
              <a:t>(منبع:مرکز پژوهش های مجلس، 1402)</a:t>
            </a:r>
          </a:p>
        </p:txBody>
      </p:sp>
      <p:pic>
        <p:nvPicPr>
          <p:cNvPr id="33" name="Picture 32">
            <a:extLst>
              <a:ext uri="{FF2B5EF4-FFF2-40B4-BE49-F238E27FC236}">
                <a16:creationId xmlns:a16="http://schemas.microsoft.com/office/drawing/2014/main" id="{E356B663-2378-BD21-E761-3949F76E6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272351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fa-IR" sz="3600" dirty="0">
                <a:cs typeface="B Titr" panose="00000700000000000000" pitchFamily="2" charset="-78"/>
              </a:rPr>
              <a:t>راهکارهای کاهش فقر</a:t>
            </a:r>
            <a:endParaRPr lang="en-US" sz="3600" dirty="0">
              <a:cs typeface="B Titr" panose="00000700000000000000" pitchFamily="2" charset="-78"/>
            </a:endParaRPr>
          </a:p>
        </p:txBody>
      </p:sp>
      <p:pic>
        <p:nvPicPr>
          <p:cNvPr id="27" name="Picture 2" descr="E:\002-KIMS BUSINESS\007-04-1-FIVERR\01-PPT-TEMPLATE\COVER-PSD\05-cut-01.png">
            <a:extLst>
              <a:ext uri="{FF2B5EF4-FFF2-40B4-BE49-F238E27FC236}">
                <a16:creationId xmlns:a16="http://schemas.microsoft.com/office/drawing/2014/main" id="{1C5C72D7-CA51-4E96-AA5B-BF1EBC562B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368023" y="2110974"/>
            <a:ext cx="1304914" cy="251895"/>
          </a:xfrm>
          <a:prstGeom prst="rect">
            <a:avLst/>
          </a:prstGeom>
          <a:noFill/>
          <a:extLst>
            <a:ext uri="{909E8E84-426E-40DD-AFC4-6F175D3DCCD1}">
              <a14:hiddenFill xmlns:a14="http://schemas.microsoft.com/office/drawing/2010/main">
                <a:solidFill>
                  <a:srgbClr val="FFFFFF"/>
                </a:solidFill>
              </a14:hiddenFill>
            </a:ext>
          </a:extLst>
        </p:spPr>
      </p:pic>
      <p:sp>
        <p:nvSpPr>
          <p:cNvPr id="28" name="Pentagon 2">
            <a:extLst>
              <a:ext uri="{FF2B5EF4-FFF2-40B4-BE49-F238E27FC236}">
                <a16:creationId xmlns:a16="http://schemas.microsoft.com/office/drawing/2014/main" id="{DB47CC91-0EBA-4503-9493-96236D114A31}"/>
              </a:ext>
            </a:extLst>
          </p:cNvPr>
          <p:cNvSpPr/>
          <p:nvPr/>
        </p:nvSpPr>
        <p:spPr>
          <a:xfrm rot="5400000">
            <a:off x="5796419" y="2897091"/>
            <a:ext cx="1463900" cy="4838438"/>
          </a:xfrm>
          <a:prstGeom prst="round2SameRect">
            <a:avLst>
              <a:gd name="adj1" fmla="val 50000"/>
              <a:gd name="adj2" fmla="val 0"/>
            </a:avLst>
          </a:prstGeom>
          <a:solidFill>
            <a:srgbClr val="A5B592"/>
          </a:solidFill>
          <a:ln w="59572" cap="flat">
            <a:noFill/>
            <a:prstDash val="solid"/>
            <a:miter/>
          </a:ln>
        </p:spPr>
        <p:txBody>
          <a:bodyPr rtlCol="0" anchor="ctr"/>
          <a:lstStyle/>
          <a:p>
            <a:pPr defTabSz="914400"/>
            <a:endParaRPr lang="ko-KR" altLang="en-US" kern="0">
              <a:solidFill>
                <a:prstClr val="black"/>
              </a:solidFill>
            </a:endParaRPr>
          </a:p>
        </p:txBody>
      </p:sp>
      <p:sp>
        <p:nvSpPr>
          <p:cNvPr id="29" name="Rounded Rectangle 23">
            <a:extLst>
              <a:ext uri="{FF2B5EF4-FFF2-40B4-BE49-F238E27FC236}">
                <a16:creationId xmlns:a16="http://schemas.microsoft.com/office/drawing/2014/main" id="{C7F7A375-B865-4C70-8B7E-5C09CB31D815}"/>
              </a:ext>
            </a:extLst>
          </p:cNvPr>
          <p:cNvSpPr/>
          <p:nvPr/>
        </p:nvSpPr>
        <p:spPr>
          <a:xfrm rot="18900000">
            <a:off x="7906790" y="4845194"/>
            <a:ext cx="967385" cy="927105"/>
          </a:xfrm>
          <a:prstGeom prst="ellipse">
            <a:avLst/>
          </a:prstGeom>
          <a:solidFill>
            <a:schemeClr val="accent6">
              <a:lumMod val="40000"/>
              <a:lumOff val="60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2" name="Pentagon 3">
            <a:extLst>
              <a:ext uri="{FF2B5EF4-FFF2-40B4-BE49-F238E27FC236}">
                <a16:creationId xmlns:a16="http://schemas.microsoft.com/office/drawing/2014/main" id="{CA4D9453-6CAF-4CD6-8C08-E183DD94E2BE}"/>
              </a:ext>
            </a:extLst>
          </p:cNvPr>
          <p:cNvSpPr/>
          <p:nvPr/>
        </p:nvSpPr>
        <p:spPr>
          <a:xfrm rot="5400000">
            <a:off x="5794411" y="-275227"/>
            <a:ext cx="1463901" cy="4838438"/>
          </a:xfrm>
          <a:prstGeom prst="round2SameRect">
            <a:avLst>
              <a:gd name="adj1" fmla="val 50000"/>
              <a:gd name="adj2" fmla="val 0"/>
            </a:avLst>
          </a:prstGeom>
          <a:solidFill>
            <a:schemeClr val="accent4">
              <a:lumMod val="60000"/>
              <a:lumOff val="40000"/>
            </a:schemeClr>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3" name="Rounded Rectangle 5">
            <a:extLst>
              <a:ext uri="{FF2B5EF4-FFF2-40B4-BE49-F238E27FC236}">
                <a16:creationId xmlns:a16="http://schemas.microsoft.com/office/drawing/2014/main" id="{A98172EA-95D4-415C-954F-49DDF7E43202}"/>
              </a:ext>
            </a:extLst>
          </p:cNvPr>
          <p:cNvSpPr/>
          <p:nvPr/>
        </p:nvSpPr>
        <p:spPr>
          <a:xfrm rot="18900000">
            <a:off x="7867816" y="1613909"/>
            <a:ext cx="1025935" cy="1025975"/>
          </a:xfrm>
          <a:prstGeom prst="ellipse">
            <a:avLst/>
          </a:prstGeom>
          <a:solidFill>
            <a:schemeClr val="accent4">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4" name="Rounded Rectangle 6">
            <a:extLst>
              <a:ext uri="{FF2B5EF4-FFF2-40B4-BE49-F238E27FC236}">
                <a16:creationId xmlns:a16="http://schemas.microsoft.com/office/drawing/2014/main" id="{7207F62F-9F57-4229-8523-5C1B83637635}"/>
              </a:ext>
            </a:extLst>
          </p:cNvPr>
          <p:cNvSpPr/>
          <p:nvPr/>
        </p:nvSpPr>
        <p:spPr>
          <a:xfrm rot="18900000">
            <a:off x="7980097" y="1740295"/>
            <a:ext cx="804406" cy="811095"/>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5" name="TextBox 34">
            <a:extLst>
              <a:ext uri="{FF2B5EF4-FFF2-40B4-BE49-F238E27FC236}">
                <a16:creationId xmlns:a16="http://schemas.microsoft.com/office/drawing/2014/main" id="{19FD890B-7341-4ED4-AC05-F0A9FBE419AD}"/>
              </a:ext>
            </a:extLst>
          </p:cNvPr>
          <p:cNvSpPr txBox="1"/>
          <p:nvPr/>
        </p:nvSpPr>
        <p:spPr>
          <a:xfrm>
            <a:off x="8153353" y="1952025"/>
            <a:ext cx="499358" cy="369332"/>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01</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pic>
        <p:nvPicPr>
          <p:cNvPr id="36" name="Picture 2" descr="E:\002-KIMS BUSINESS\007-04-1-FIVERR\01-PPT-TEMPLATE\COVER-PSD\05-cut-01.png">
            <a:extLst>
              <a:ext uri="{FF2B5EF4-FFF2-40B4-BE49-F238E27FC236}">
                <a16:creationId xmlns:a16="http://schemas.microsoft.com/office/drawing/2014/main" id="{D2CDFDE9-F391-4175-B8F3-C5AE24D59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40920" y="3826841"/>
            <a:ext cx="5040000" cy="229254"/>
          </a:xfrm>
          <a:prstGeom prst="rect">
            <a:avLst/>
          </a:prstGeom>
          <a:noFill/>
          <a:extLst>
            <a:ext uri="{909E8E84-426E-40DD-AFC4-6F175D3DCCD1}">
              <a14:hiddenFill xmlns:a14="http://schemas.microsoft.com/office/drawing/2010/main">
                <a:solidFill>
                  <a:srgbClr val="FFFFFF"/>
                </a:solidFill>
              </a14:hiddenFill>
            </a:ext>
          </a:extLst>
        </p:spPr>
      </p:pic>
      <p:sp>
        <p:nvSpPr>
          <p:cNvPr id="41" name="Pentagon 12">
            <a:extLst>
              <a:ext uri="{FF2B5EF4-FFF2-40B4-BE49-F238E27FC236}">
                <a16:creationId xmlns:a16="http://schemas.microsoft.com/office/drawing/2014/main" id="{95CA3CB6-1BED-4A7A-83CD-76823DC69392}"/>
              </a:ext>
            </a:extLst>
          </p:cNvPr>
          <p:cNvSpPr/>
          <p:nvPr/>
        </p:nvSpPr>
        <p:spPr>
          <a:xfrm rot="16200000">
            <a:off x="5209703" y="1047776"/>
            <a:ext cx="1463901" cy="5383039"/>
          </a:xfrm>
          <a:prstGeom prst="round2SameRect">
            <a:avLst>
              <a:gd name="adj1" fmla="val 50000"/>
              <a:gd name="adj2" fmla="val 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2" name="Rounded Rectangle 15">
            <a:extLst>
              <a:ext uri="{FF2B5EF4-FFF2-40B4-BE49-F238E27FC236}">
                <a16:creationId xmlns:a16="http://schemas.microsoft.com/office/drawing/2014/main" id="{3317DFC8-4FFE-4A26-9310-DD036E6995C9}"/>
              </a:ext>
            </a:extLst>
          </p:cNvPr>
          <p:cNvSpPr/>
          <p:nvPr/>
        </p:nvSpPr>
        <p:spPr>
          <a:xfrm rot="18900000">
            <a:off x="3324029" y="3275399"/>
            <a:ext cx="926989" cy="895481"/>
          </a:xfrm>
          <a:prstGeom prst="ellipse">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43" name="Rounded Rectangle 16">
            <a:extLst>
              <a:ext uri="{FF2B5EF4-FFF2-40B4-BE49-F238E27FC236}">
                <a16:creationId xmlns:a16="http://schemas.microsoft.com/office/drawing/2014/main" id="{3CE88172-0AF2-4E23-879D-5A2359023CD3}"/>
              </a:ext>
            </a:extLst>
          </p:cNvPr>
          <p:cNvSpPr/>
          <p:nvPr/>
        </p:nvSpPr>
        <p:spPr>
          <a:xfrm rot="18900000">
            <a:off x="3425069" y="3376531"/>
            <a:ext cx="740241" cy="712783"/>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4" name="TextBox 43">
            <a:extLst>
              <a:ext uri="{FF2B5EF4-FFF2-40B4-BE49-F238E27FC236}">
                <a16:creationId xmlns:a16="http://schemas.microsoft.com/office/drawing/2014/main" id="{0DFA1691-FAD0-4A27-88C9-B84342CED132}"/>
              </a:ext>
            </a:extLst>
          </p:cNvPr>
          <p:cNvSpPr txBox="1"/>
          <p:nvPr/>
        </p:nvSpPr>
        <p:spPr>
          <a:xfrm>
            <a:off x="3531413" y="3531172"/>
            <a:ext cx="498353" cy="369332"/>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02</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pic>
        <p:nvPicPr>
          <p:cNvPr id="45" name="Picture 2" descr="E:\002-KIMS BUSINESS\007-04-1-FIVERR\01-PPT-TEMPLATE\COVER-PSD\05-cut-01.png">
            <a:extLst>
              <a:ext uri="{FF2B5EF4-FFF2-40B4-BE49-F238E27FC236}">
                <a16:creationId xmlns:a16="http://schemas.microsoft.com/office/drawing/2014/main" id="{FB9D57BB-CE89-4E16-8463-A6050FE7D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62176" y="5530354"/>
            <a:ext cx="1333697" cy="2262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002-KIMS BUSINESS\007-04-1-FIVERR\01-PPT-TEMPLATE\COVER-PSD\05-cut-01.png">
            <a:extLst>
              <a:ext uri="{FF2B5EF4-FFF2-40B4-BE49-F238E27FC236}">
                <a16:creationId xmlns:a16="http://schemas.microsoft.com/office/drawing/2014/main" id="{AAE76612-D303-4A1F-9556-4F58FEBAEC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455401" y="3326052"/>
            <a:ext cx="1150267" cy="205902"/>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그룹 87">
            <a:extLst>
              <a:ext uri="{FF2B5EF4-FFF2-40B4-BE49-F238E27FC236}">
                <a16:creationId xmlns:a16="http://schemas.microsoft.com/office/drawing/2014/main" id="{01CF5A1E-96A8-41A1-89E8-56CD56440BD3}"/>
              </a:ext>
            </a:extLst>
          </p:cNvPr>
          <p:cNvGrpSpPr/>
          <p:nvPr/>
        </p:nvGrpSpPr>
        <p:grpSpPr>
          <a:xfrm>
            <a:off x="1015627" y="4349790"/>
            <a:ext cx="2523434" cy="1065203"/>
            <a:chOff x="1682410" y="2217893"/>
            <a:chExt cx="2019261" cy="852379"/>
          </a:xfrm>
          <a:solidFill>
            <a:schemeClr val="bg1">
              <a:lumMod val="85000"/>
            </a:schemeClr>
          </a:solidFill>
        </p:grpSpPr>
        <p:grpSp>
          <p:nvGrpSpPr>
            <p:cNvPr id="60" name="그룹 86">
              <a:extLst>
                <a:ext uri="{FF2B5EF4-FFF2-40B4-BE49-F238E27FC236}">
                  <a16:creationId xmlns:a16="http://schemas.microsoft.com/office/drawing/2014/main" id="{46DC49DF-5AFB-440F-8ECB-3843F7F4D592}"/>
                </a:ext>
              </a:extLst>
            </p:cNvPr>
            <p:cNvGrpSpPr/>
            <p:nvPr/>
          </p:nvGrpSpPr>
          <p:grpSpPr>
            <a:xfrm>
              <a:off x="1774163" y="2217893"/>
              <a:ext cx="1927508" cy="852379"/>
              <a:chOff x="1774163" y="2217893"/>
              <a:chExt cx="1927508" cy="852379"/>
            </a:xfrm>
            <a:grpFill/>
          </p:grpSpPr>
          <p:sp>
            <p:nvSpPr>
              <p:cNvPr id="62" name="Freeform 18">
                <a:extLst>
                  <a:ext uri="{FF2B5EF4-FFF2-40B4-BE49-F238E27FC236}">
                    <a16:creationId xmlns:a16="http://schemas.microsoft.com/office/drawing/2014/main" id="{1A86191F-1373-4CF4-B1A2-917D9C71A473}"/>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3" name="Freeform 19">
                <a:extLst>
                  <a:ext uri="{FF2B5EF4-FFF2-40B4-BE49-F238E27FC236}">
                    <a16:creationId xmlns:a16="http://schemas.microsoft.com/office/drawing/2014/main" id="{92A9D9A2-B4B2-49DE-817B-4435928AD177}"/>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sp>
          <p:nvSpPr>
            <p:cNvPr id="61" name="직사각형 85">
              <a:extLst>
                <a:ext uri="{FF2B5EF4-FFF2-40B4-BE49-F238E27FC236}">
                  <a16:creationId xmlns:a16="http://schemas.microsoft.com/office/drawing/2014/main" id="{B7A92156-AF78-4CC0-91B2-B7A057A049DA}"/>
                </a:ext>
              </a:extLst>
            </p:cNvPr>
            <p:cNvSpPr/>
            <p:nvPr/>
          </p:nvSpPr>
          <p:spPr>
            <a:xfrm rot="18740140">
              <a:off x="1894195" y="2506511"/>
              <a:ext cx="285737" cy="709307"/>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grpSp>
      <p:grpSp>
        <p:nvGrpSpPr>
          <p:cNvPr id="64" name="그룹 88">
            <a:extLst>
              <a:ext uri="{FF2B5EF4-FFF2-40B4-BE49-F238E27FC236}">
                <a16:creationId xmlns:a16="http://schemas.microsoft.com/office/drawing/2014/main" id="{90C15BBF-79BC-4354-8464-D36A001EFF62}"/>
              </a:ext>
            </a:extLst>
          </p:cNvPr>
          <p:cNvGrpSpPr/>
          <p:nvPr/>
        </p:nvGrpSpPr>
        <p:grpSpPr>
          <a:xfrm>
            <a:off x="1015627" y="2061903"/>
            <a:ext cx="2523434" cy="1065203"/>
            <a:chOff x="1682410" y="2217893"/>
            <a:chExt cx="2019261" cy="852379"/>
          </a:xfrm>
          <a:solidFill>
            <a:schemeClr val="bg1">
              <a:lumMod val="85000"/>
            </a:schemeClr>
          </a:solidFill>
        </p:grpSpPr>
        <p:grpSp>
          <p:nvGrpSpPr>
            <p:cNvPr id="65" name="그룹 89">
              <a:extLst>
                <a:ext uri="{FF2B5EF4-FFF2-40B4-BE49-F238E27FC236}">
                  <a16:creationId xmlns:a16="http://schemas.microsoft.com/office/drawing/2014/main" id="{7FFBB734-A11A-4C7D-9E4D-81C7E1A809A7}"/>
                </a:ext>
              </a:extLst>
            </p:cNvPr>
            <p:cNvGrpSpPr/>
            <p:nvPr/>
          </p:nvGrpSpPr>
          <p:grpSpPr>
            <a:xfrm>
              <a:off x="1774163" y="2217893"/>
              <a:ext cx="1927508" cy="852379"/>
              <a:chOff x="1774163" y="2217893"/>
              <a:chExt cx="1927508" cy="852379"/>
            </a:xfrm>
            <a:grpFill/>
          </p:grpSpPr>
          <p:sp>
            <p:nvSpPr>
              <p:cNvPr id="67" name="Freeform 18">
                <a:extLst>
                  <a:ext uri="{FF2B5EF4-FFF2-40B4-BE49-F238E27FC236}">
                    <a16:creationId xmlns:a16="http://schemas.microsoft.com/office/drawing/2014/main" id="{D48C12DF-0664-472C-A991-3FD9C6AA1EF7}"/>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8" name="Freeform 19">
                <a:extLst>
                  <a:ext uri="{FF2B5EF4-FFF2-40B4-BE49-F238E27FC236}">
                    <a16:creationId xmlns:a16="http://schemas.microsoft.com/office/drawing/2014/main" id="{E50F6835-6D34-4D88-954F-DE129D8E189B}"/>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sp>
          <p:nvSpPr>
            <p:cNvPr id="66" name="직사각형 90">
              <a:extLst>
                <a:ext uri="{FF2B5EF4-FFF2-40B4-BE49-F238E27FC236}">
                  <a16:creationId xmlns:a16="http://schemas.microsoft.com/office/drawing/2014/main" id="{3F6021CE-E5CA-46D5-BA80-FD296DC09948}"/>
                </a:ext>
              </a:extLst>
            </p:cNvPr>
            <p:cNvSpPr/>
            <p:nvPr/>
          </p:nvSpPr>
          <p:spPr>
            <a:xfrm rot="18740140">
              <a:off x="1894195" y="2506511"/>
              <a:ext cx="285737" cy="709307"/>
            </a:xfrm>
            <a:prstGeom prst="rect">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nvGrpSpPr>
          <p:cNvPr id="69" name="그룹 93">
            <a:extLst>
              <a:ext uri="{FF2B5EF4-FFF2-40B4-BE49-F238E27FC236}">
                <a16:creationId xmlns:a16="http://schemas.microsoft.com/office/drawing/2014/main" id="{F0797998-48C0-480D-A175-D9F86622E9B7}"/>
              </a:ext>
            </a:extLst>
          </p:cNvPr>
          <p:cNvGrpSpPr/>
          <p:nvPr/>
        </p:nvGrpSpPr>
        <p:grpSpPr>
          <a:xfrm rot="10800000" flipV="1">
            <a:off x="8712232" y="5325601"/>
            <a:ext cx="2523434" cy="1065203"/>
            <a:chOff x="1682410" y="2217893"/>
            <a:chExt cx="2019261" cy="852379"/>
          </a:xfrm>
          <a:solidFill>
            <a:schemeClr val="bg1">
              <a:lumMod val="85000"/>
            </a:schemeClr>
          </a:solidFill>
        </p:grpSpPr>
        <p:grpSp>
          <p:nvGrpSpPr>
            <p:cNvPr id="70" name="그룹 94">
              <a:extLst>
                <a:ext uri="{FF2B5EF4-FFF2-40B4-BE49-F238E27FC236}">
                  <a16:creationId xmlns:a16="http://schemas.microsoft.com/office/drawing/2014/main" id="{E44D978B-0B71-4F74-942B-E949AF329071}"/>
                </a:ext>
              </a:extLst>
            </p:cNvPr>
            <p:cNvGrpSpPr/>
            <p:nvPr/>
          </p:nvGrpSpPr>
          <p:grpSpPr>
            <a:xfrm>
              <a:off x="1774163" y="2217893"/>
              <a:ext cx="1927508" cy="852379"/>
              <a:chOff x="1774163" y="2217893"/>
              <a:chExt cx="1927508" cy="852379"/>
            </a:xfrm>
            <a:grpFill/>
          </p:grpSpPr>
          <p:sp>
            <p:nvSpPr>
              <p:cNvPr id="72" name="Freeform 18">
                <a:extLst>
                  <a:ext uri="{FF2B5EF4-FFF2-40B4-BE49-F238E27FC236}">
                    <a16:creationId xmlns:a16="http://schemas.microsoft.com/office/drawing/2014/main" id="{31AD42C8-14D7-4BB6-81B7-86F5919B5DFC}"/>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73" name="Freeform 19">
                <a:extLst>
                  <a:ext uri="{FF2B5EF4-FFF2-40B4-BE49-F238E27FC236}">
                    <a16:creationId xmlns:a16="http://schemas.microsoft.com/office/drawing/2014/main" id="{5ADD6B09-F150-4B20-A7FF-9DC706C8A919}"/>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sp>
          <p:nvSpPr>
            <p:cNvPr id="71" name="직사각형 95">
              <a:extLst>
                <a:ext uri="{FF2B5EF4-FFF2-40B4-BE49-F238E27FC236}">
                  <a16:creationId xmlns:a16="http://schemas.microsoft.com/office/drawing/2014/main" id="{E15235EB-6DB5-429B-B4F9-C22C9A470621}"/>
                </a:ext>
              </a:extLst>
            </p:cNvPr>
            <p:cNvSpPr/>
            <p:nvPr/>
          </p:nvSpPr>
          <p:spPr>
            <a:xfrm rot="18740140">
              <a:off x="1894195" y="2506511"/>
              <a:ext cx="285737" cy="709307"/>
            </a:xfrm>
            <a:prstGeom prst="rect">
              <a:avLst/>
            </a:prstGeom>
            <a:solidFill>
              <a:schemeClr val="accent4">
                <a:lumMod val="60000"/>
                <a:lumOff val="40000"/>
              </a:schemeClr>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grpSp>
      <p:grpSp>
        <p:nvGrpSpPr>
          <p:cNvPr id="74" name="그룹 98">
            <a:extLst>
              <a:ext uri="{FF2B5EF4-FFF2-40B4-BE49-F238E27FC236}">
                <a16:creationId xmlns:a16="http://schemas.microsoft.com/office/drawing/2014/main" id="{90B4AF84-3410-418D-8683-69634E6839F7}"/>
              </a:ext>
            </a:extLst>
          </p:cNvPr>
          <p:cNvGrpSpPr/>
          <p:nvPr/>
        </p:nvGrpSpPr>
        <p:grpSpPr>
          <a:xfrm rot="10800000" flipV="1">
            <a:off x="8712232" y="3034626"/>
            <a:ext cx="2523434" cy="1065203"/>
            <a:chOff x="1682410" y="2217893"/>
            <a:chExt cx="2019261" cy="852379"/>
          </a:xfrm>
          <a:solidFill>
            <a:schemeClr val="bg1">
              <a:lumMod val="85000"/>
            </a:schemeClr>
          </a:solidFill>
        </p:grpSpPr>
        <p:grpSp>
          <p:nvGrpSpPr>
            <p:cNvPr id="75" name="그룹 99">
              <a:extLst>
                <a:ext uri="{FF2B5EF4-FFF2-40B4-BE49-F238E27FC236}">
                  <a16:creationId xmlns:a16="http://schemas.microsoft.com/office/drawing/2014/main" id="{7B7F50BF-B7B6-4BC7-ACD0-E1D207AD3E2C}"/>
                </a:ext>
              </a:extLst>
            </p:cNvPr>
            <p:cNvGrpSpPr/>
            <p:nvPr/>
          </p:nvGrpSpPr>
          <p:grpSpPr>
            <a:xfrm>
              <a:off x="1774163" y="2217893"/>
              <a:ext cx="1927508" cy="852379"/>
              <a:chOff x="1774163" y="2217893"/>
              <a:chExt cx="1927508" cy="852379"/>
            </a:xfrm>
            <a:grpFill/>
          </p:grpSpPr>
          <p:sp>
            <p:nvSpPr>
              <p:cNvPr id="77" name="Freeform 18">
                <a:extLst>
                  <a:ext uri="{FF2B5EF4-FFF2-40B4-BE49-F238E27FC236}">
                    <a16:creationId xmlns:a16="http://schemas.microsoft.com/office/drawing/2014/main" id="{FAFB2F86-C169-428E-964A-AFA075A58E8A}"/>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78" name="Freeform 19">
                <a:extLst>
                  <a:ext uri="{FF2B5EF4-FFF2-40B4-BE49-F238E27FC236}">
                    <a16:creationId xmlns:a16="http://schemas.microsoft.com/office/drawing/2014/main" id="{6AB1489E-08D6-4847-BC5F-1E617A1375BF}"/>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sp>
          <p:nvSpPr>
            <p:cNvPr id="76" name="직사각형 100">
              <a:extLst>
                <a:ext uri="{FF2B5EF4-FFF2-40B4-BE49-F238E27FC236}">
                  <a16:creationId xmlns:a16="http://schemas.microsoft.com/office/drawing/2014/main" id="{F1E70B82-F90A-440E-820B-CBBABF015D08}"/>
                </a:ext>
              </a:extLst>
            </p:cNvPr>
            <p:cNvSpPr/>
            <p:nvPr/>
          </p:nvSpPr>
          <p:spPr>
            <a:xfrm rot="18740140">
              <a:off x="1894195" y="2506511"/>
              <a:ext cx="285737" cy="709307"/>
            </a:xfrm>
            <a:prstGeom prst="rect">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grpSp>
      <p:sp>
        <p:nvSpPr>
          <p:cNvPr id="79" name="Rectangle 21">
            <a:extLst>
              <a:ext uri="{FF2B5EF4-FFF2-40B4-BE49-F238E27FC236}">
                <a16:creationId xmlns:a16="http://schemas.microsoft.com/office/drawing/2014/main" id="{333817EA-7337-43FE-8B58-936C2D6864B0}"/>
              </a:ext>
            </a:extLst>
          </p:cNvPr>
          <p:cNvSpPr/>
          <p:nvPr/>
        </p:nvSpPr>
        <p:spPr>
          <a:xfrm>
            <a:off x="9322398" y="2426166"/>
            <a:ext cx="1142334" cy="639925"/>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80" name="그룹 3">
            <a:extLst>
              <a:ext uri="{FF2B5EF4-FFF2-40B4-BE49-F238E27FC236}">
                <a16:creationId xmlns:a16="http://schemas.microsoft.com/office/drawing/2014/main" id="{5639A761-BD56-4742-A098-3B4573C59190}"/>
              </a:ext>
            </a:extLst>
          </p:cNvPr>
          <p:cNvGrpSpPr/>
          <p:nvPr/>
        </p:nvGrpSpPr>
        <p:grpSpPr>
          <a:xfrm>
            <a:off x="1833725" y="1490838"/>
            <a:ext cx="1116529" cy="741016"/>
            <a:chOff x="9017332" y="4660057"/>
            <a:chExt cx="1116529" cy="741016"/>
          </a:xfrm>
        </p:grpSpPr>
        <p:grpSp>
          <p:nvGrpSpPr>
            <p:cNvPr id="81" name="그룹 106">
              <a:extLst>
                <a:ext uri="{FF2B5EF4-FFF2-40B4-BE49-F238E27FC236}">
                  <a16:creationId xmlns:a16="http://schemas.microsoft.com/office/drawing/2014/main" id="{99AE7487-AEB0-4B9C-8CC0-1D56DAFB1C63}"/>
                </a:ext>
              </a:extLst>
            </p:cNvPr>
            <p:cNvGrpSpPr/>
            <p:nvPr/>
          </p:nvGrpSpPr>
          <p:grpSpPr>
            <a:xfrm>
              <a:off x="9017332" y="4660057"/>
              <a:ext cx="1116529" cy="741016"/>
              <a:chOff x="8890504" y="1819747"/>
              <a:chExt cx="2424749" cy="1609253"/>
            </a:xfrm>
          </p:grpSpPr>
          <p:sp>
            <p:nvSpPr>
              <p:cNvPr id="83" name="사각형: 둥근 모서리 108">
                <a:extLst>
                  <a:ext uri="{FF2B5EF4-FFF2-40B4-BE49-F238E27FC236}">
                    <a16:creationId xmlns:a16="http://schemas.microsoft.com/office/drawing/2014/main" id="{5FE494D7-7D3B-4569-A673-28EC23DF8304}"/>
                  </a:ext>
                </a:extLst>
              </p:cNvPr>
              <p:cNvSpPr/>
              <p:nvPr/>
            </p:nvSpPr>
            <p:spPr>
              <a:xfrm>
                <a:off x="8890504" y="1819747"/>
                <a:ext cx="2338544" cy="16092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84" name="사각형: 둥근 모서리 109">
                <a:extLst>
                  <a:ext uri="{FF2B5EF4-FFF2-40B4-BE49-F238E27FC236}">
                    <a16:creationId xmlns:a16="http://schemas.microsoft.com/office/drawing/2014/main" id="{F5906E4D-26C7-437B-AD23-F402B8A2F0D4}"/>
                  </a:ext>
                </a:extLst>
              </p:cNvPr>
              <p:cNvSpPr/>
              <p:nvPr/>
            </p:nvSpPr>
            <p:spPr>
              <a:xfrm>
                <a:off x="9000521" y="1954285"/>
                <a:ext cx="2118510" cy="1340176"/>
              </a:xfrm>
              <a:prstGeom prst="roundRect">
                <a:avLst>
                  <a:gd name="adj" fmla="val 12614"/>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85" name="사각형: 둥근 모서리 110">
                <a:extLst>
                  <a:ext uri="{FF2B5EF4-FFF2-40B4-BE49-F238E27FC236}">
                    <a16:creationId xmlns:a16="http://schemas.microsoft.com/office/drawing/2014/main" id="{35C39759-121D-45DB-8E68-002AD436DE97}"/>
                  </a:ext>
                </a:extLst>
              </p:cNvPr>
              <p:cNvSpPr/>
              <p:nvPr/>
            </p:nvSpPr>
            <p:spPr>
              <a:xfrm>
                <a:off x="10616628" y="2383996"/>
                <a:ext cx="698625" cy="480754"/>
              </a:xfrm>
              <a:prstGeom prst="roundRect">
                <a:avLst/>
              </a:prstGeom>
              <a:solidFill>
                <a:schemeClr val="accent4"/>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86" name="타원 111">
                <a:extLst>
                  <a:ext uri="{FF2B5EF4-FFF2-40B4-BE49-F238E27FC236}">
                    <a16:creationId xmlns:a16="http://schemas.microsoft.com/office/drawing/2014/main" id="{3F7D3D44-CFD5-484A-897E-087EC611B74B}"/>
                  </a:ext>
                </a:extLst>
              </p:cNvPr>
              <p:cNvSpPr/>
              <p:nvPr/>
            </p:nvSpPr>
            <p:spPr>
              <a:xfrm>
                <a:off x="10732612" y="2479518"/>
                <a:ext cx="289711" cy="28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sp>
          <p:nvSpPr>
            <p:cNvPr id="82" name="Block Arc 11">
              <a:extLst>
                <a:ext uri="{FF2B5EF4-FFF2-40B4-BE49-F238E27FC236}">
                  <a16:creationId xmlns:a16="http://schemas.microsoft.com/office/drawing/2014/main" id="{FD4F1077-E96B-4845-9DD2-A56090A5A784}"/>
                </a:ext>
              </a:extLst>
            </p:cNvPr>
            <p:cNvSpPr/>
            <p:nvPr/>
          </p:nvSpPr>
          <p:spPr>
            <a:xfrm>
              <a:off x="9415738" y="4824489"/>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grpSp>
        <p:nvGrpSpPr>
          <p:cNvPr id="87" name="그룹 2">
            <a:extLst>
              <a:ext uri="{FF2B5EF4-FFF2-40B4-BE49-F238E27FC236}">
                <a16:creationId xmlns:a16="http://schemas.microsoft.com/office/drawing/2014/main" id="{ED8B6662-E737-4084-841E-9D0A36C12436}"/>
              </a:ext>
            </a:extLst>
          </p:cNvPr>
          <p:cNvGrpSpPr/>
          <p:nvPr/>
        </p:nvGrpSpPr>
        <p:grpSpPr>
          <a:xfrm>
            <a:off x="1801261" y="3418107"/>
            <a:ext cx="1181456" cy="1172060"/>
            <a:chOff x="2112749" y="3418107"/>
            <a:chExt cx="1181456" cy="1172060"/>
          </a:xfrm>
        </p:grpSpPr>
        <p:sp>
          <p:nvSpPr>
            <p:cNvPr id="88" name="자유형: 도형 113">
              <a:extLst>
                <a:ext uri="{FF2B5EF4-FFF2-40B4-BE49-F238E27FC236}">
                  <a16:creationId xmlns:a16="http://schemas.microsoft.com/office/drawing/2014/main" id="{02D65830-562E-437E-84C4-8B64E6D4927E}"/>
                </a:ext>
              </a:extLst>
            </p:cNvPr>
            <p:cNvSpPr>
              <a:spLocks noChangeAspect="1"/>
            </p:cNvSpPr>
            <p:nvPr/>
          </p:nvSpPr>
          <p:spPr>
            <a:xfrm rot="2848566">
              <a:off x="2117447" y="3413409"/>
              <a:ext cx="1172060" cy="1181456"/>
            </a:xfrm>
            <a:custGeom>
              <a:avLst/>
              <a:gdLst>
                <a:gd name="connsiteX0" fmla="*/ 302812 w 1172060"/>
                <a:gd name="connsiteY0" fmla="*/ 668924 h 1181456"/>
                <a:gd name="connsiteX1" fmla="*/ 629231 w 1172060"/>
                <a:gd name="connsiteY1" fmla="*/ 315506 h 1181456"/>
                <a:gd name="connsiteX2" fmla="*/ 1063707 w 1172060"/>
                <a:gd name="connsiteY2" fmla="*/ 395423 h 1181456"/>
                <a:gd name="connsiteX3" fmla="*/ 998378 w 1172060"/>
                <a:gd name="connsiteY3" fmla="*/ 964382 h 1181456"/>
                <a:gd name="connsiteX4" fmla="*/ 403821 w 1172060"/>
                <a:gd name="connsiteY4" fmla="*/ 1073546 h 1181456"/>
                <a:gd name="connsiteX5" fmla="*/ 403085 w 1172060"/>
                <a:gd name="connsiteY5" fmla="*/ 1072441 h 1181456"/>
                <a:gd name="connsiteX6" fmla="*/ 302812 w 1172060"/>
                <a:gd name="connsiteY6" fmla="*/ 668924 h 1181456"/>
                <a:gd name="connsiteX7" fmla="*/ 237854 w 1172060"/>
                <a:gd name="connsiteY7" fmla="*/ 595408 h 1181456"/>
                <a:gd name="connsiteX8" fmla="*/ 542985 w 1172060"/>
                <a:gd name="connsiteY8" fmla="*/ 262697 h 1181456"/>
                <a:gd name="connsiteX9" fmla="*/ 561746 w 1172060"/>
                <a:gd name="connsiteY9" fmla="*/ 261886 h 1181456"/>
                <a:gd name="connsiteX10" fmla="*/ 600889 w 1172060"/>
                <a:gd name="connsiteY10" fmla="*/ 297782 h 1181456"/>
                <a:gd name="connsiteX11" fmla="*/ 601700 w 1172060"/>
                <a:gd name="connsiteY11" fmla="*/ 316543 h 1181456"/>
                <a:gd name="connsiteX12" fmla="*/ 296568 w 1172060"/>
                <a:gd name="connsiteY12" fmla="*/ 649254 h 1181456"/>
                <a:gd name="connsiteX13" fmla="*/ 277807 w 1172060"/>
                <a:gd name="connsiteY13" fmla="*/ 650065 h 1181456"/>
                <a:gd name="connsiteX14" fmla="*/ 238665 w 1172060"/>
                <a:gd name="connsiteY14" fmla="*/ 614168 h 1181456"/>
                <a:gd name="connsiteX15" fmla="*/ 237854 w 1172060"/>
                <a:gd name="connsiteY15" fmla="*/ 595408 h 1181456"/>
                <a:gd name="connsiteX16" fmla="*/ 170715 w 1172060"/>
                <a:gd name="connsiteY16" fmla="*/ 196213 h 1181456"/>
                <a:gd name="connsiteX17" fmla="*/ 330127 w 1172060"/>
                <a:gd name="connsiteY17" fmla="*/ 165192 h 1181456"/>
                <a:gd name="connsiteX18" fmla="*/ 440075 w 1172060"/>
                <a:gd name="connsiteY18" fmla="*/ 1218 h 1181456"/>
                <a:gd name="connsiteX19" fmla="*/ 521596 w 1172060"/>
                <a:gd name="connsiteY19" fmla="*/ 248757 h 1181456"/>
                <a:gd name="connsiteX20" fmla="*/ 234141 w 1172060"/>
                <a:gd name="connsiteY20" fmla="*/ 569990 h 1181456"/>
                <a:gd name="connsiteX21" fmla="*/ 35337 w 1172060"/>
                <a:gd name="connsiteY21" fmla="*/ 578003 h 1181456"/>
                <a:gd name="connsiteX22" fmla="*/ 123970 w 1172060"/>
                <a:gd name="connsiteY22" fmla="*/ 403571 h 1181456"/>
                <a:gd name="connsiteX23" fmla="*/ 170715 w 1172060"/>
                <a:gd name="connsiteY23" fmla="*/ 196213 h 118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2060" h="1181456">
                  <a:moveTo>
                    <a:pt x="302812" y="668924"/>
                  </a:moveTo>
                  <a:lnTo>
                    <a:pt x="629231" y="315506"/>
                  </a:lnTo>
                  <a:cubicBezTo>
                    <a:pt x="848283" y="306381"/>
                    <a:pt x="978182" y="305056"/>
                    <a:pt x="1063707" y="395423"/>
                  </a:cubicBezTo>
                  <a:cubicBezTo>
                    <a:pt x="1170280" y="508029"/>
                    <a:pt x="1267197" y="650379"/>
                    <a:pt x="998378" y="964382"/>
                  </a:cubicBezTo>
                  <a:cubicBezTo>
                    <a:pt x="696240" y="1276281"/>
                    <a:pt x="521556" y="1194524"/>
                    <a:pt x="403821" y="1073546"/>
                  </a:cubicBezTo>
                  <a:lnTo>
                    <a:pt x="403085" y="1072441"/>
                  </a:lnTo>
                  <a:cubicBezTo>
                    <a:pt x="324908" y="984678"/>
                    <a:pt x="302320" y="883213"/>
                    <a:pt x="302812" y="668924"/>
                  </a:cubicBezTo>
                  <a:close/>
                  <a:moveTo>
                    <a:pt x="237854" y="595408"/>
                  </a:moveTo>
                  <a:lnTo>
                    <a:pt x="542985" y="262697"/>
                  </a:lnTo>
                  <a:cubicBezTo>
                    <a:pt x="547942" y="257292"/>
                    <a:pt x="556341" y="256929"/>
                    <a:pt x="561746" y="261886"/>
                  </a:cubicBezTo>
                  <a:lnTo>
                    <a:pt x="600889" y="297782"/>
                  </a:lnTo>
                  <a:cubicBezTo>
                    <a:pt x="606293" y="302739"/>
                    <a:pt x="606657" y="311139"/>
                    <a:pt x="601700" y="316543"/>
                  </a:cubicBezTo>
                  <a:lnTo>
                    <a:pt x="296568" y="649254"/>
                  </a:lnTo>
                  <a:cubicBezTo>
                    <a:pt x="291611" y="654659"/>
                    <a:pt x="283212" y="655022"/>
                    <a:pt x="277807" y="650065"/>
                  </a:cubicBezTo>
                  <a:lnTo>
                    <a:pt x="238665" y="614168"/>
                  </a:lnTo>
                  <a:cubicBezTo>
                    <a:pt x="233260" y="609211"/>
                    <a:pt x="232898" y="600812"/>
                    <a:pt x="237854" y="595408"/>
                  </a:cubicBezTo>
                  <a:close/>
                  <a:moveTo>
                    <a:pt x="170715" y="196213"/>
                  </a:moveTo>
                  <a:cubicBezTo>
                    <a:pt x="239941" y="133429"/>
                    <a:pt x="250327" y="149631"/>
                    <a:pt x="330127" y="165192"/>
                  </a:cubicBezTo>
                  <a:cubicBezTo>
                    <a:pt x="445765" y="184636"/>
                    <a:pt x="396659" y="17962"/>
                    <a:pt x="440075" y="1218"/>
                  </a:cubicBezTo>
                  <a:cubicBezTo>
                    <a:pt x="478089" y="-13442"/>
                    <a:pt x="565874" y="106294"/>
                    <a:pt x="521596" y="248757"/>
                  </a:cubicBezTo>
                  <a:cubicBezTo>
                    <a:pt x="421713" y="357668"/>
                    <a:pt x="334023" y="461079"/>
                    <a:pt x="234141" y="569990"/>
                  </a:cubicBezTo>
                  <a:cubicBezTo>
                    <a:pt x="126009" y="620334"/>
                    <a:pt x="81210" y="609522"/>
                    <a:pt x="35337" y="578003"/>
                  </a:cubicBezTo>
                  <a:cubicBezTo>
                    <a:pt x="-10537" y="546484"/>
                    <a:pt x="-37835" y="446419"/>
                    <a:pt x="123970" y="403571"/>
                  </a:cubicBezTo>
                  <a:cubicBezTo>
                    <a:pt x="185254" y="392132"/>
                    <a:pt x="69653" y="346354"/>
                    <a:pt x="170715" y="196213"/>
                  </a:cubicBezTo>
                  <a:close/>
                </a:path>
              </a:pathLst>
            </a:custGeom>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89" name="Block Arc 11">
              <a:extLst>
                <a:ext uri="{FF2B5EF4-FFF2-40B4-BE49-F238E27FC236}">
                  <a16:creationId xmlns:a16="http://schemas.microsoft.com/office/drawing/2014/main" id="{055A7CF9-BB3B-4995-AB6C-F2FF19999200}"/>
                </a:ext>
              </a:extLst>
            </p:cNvPr>
            <p:cNvSpPr/>
            <p:nvPr/>
          </p:nvSpPr>
          <p:spPr>
            <a:xfrm>
              <a:off x="2575942" y="4011357"/>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grpSp>
      <p:sp>
        <p:nvSpPr>
          <p:cNvPr id="3" name="Rectangle 9">
            <a:extLst>
              <a:ext uri="{FF2B5EF4-FFF2-40B4-BE49-F238E27FC236}">
                <a16:creationId xmlns:a16="http://schemas.microsoft.com/office/drawing/2014/main" id="{E592D90F-ED9E-5E2C-D75A-648DE6A11E6C}"/>
              </a:ext>
            </a:extLst>
          </p:cNvPr>
          <p:cNvSpPr/>
          <p:nvPr/>
        </p:nvSpPr>
        <p:spPr>
          <a:xfrm>
            <a:off x="9198690" y="4576369"/>
            <a:ext cx="1183796" cy="88139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0" name="Rounded Rectangle 24">
            <a:extLst>
              <a:ext uri="{FF2B5EF4-FFF2-40B4-BE49-F238E27FC236}">
                <a16:creationId xmlns:a16="http://schemas.microsoft.com/office/drawing/2014/main" id="{72108CC0-B298-4C5D-BD8E-7CE8A3C9D035}"/>
              </a:ext>
            </a:extLst>
          </p:cNvPr>
          <p:cNvSpPr/>
          <p:nvPr/>
        </p:nvSpPr>
        <p:spPr>
          <a:xfrm rot="18900000">
            <a:off x="8020669" y="4945763"/>
            <a:ext cx="760772" cy="73971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1" name="TextBox 30">
            <a:extLst>
              <a:ext uri="{FF2B5EF4-FFF2-40B4-BE49-F238E27FC236}">
                <a16:creationId xmlns:a16="http://schemas.microsoft.com/office/drawing/2014/main" id="{09842C00-9650-4AAF-BAB3-D20BD07532B5}"/>
              </a:ext>
            </a:extLst>
          </p:cNvPr>
          <p:cNvSpPr txBox="1"/>
          <p:nvPr/>
        </p:nvSpPr>
        <p:spPr>
          <a:xfrm>
            <a:off x="8124571" y="5120252"/>
            <a:ext cx="498353" cy="369332"/>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03</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 name="TextBox 4">
            <a:extLst>
              <a:ext uri="{FF2B5EF4-FFF2-40B4-BE49-F238E27FC236}">
                <a16:creationId xmlns:a16="http://schemas.microsoft.com/office/drawing/2014/main" id="{25E1207F-C4CB-05BF-CF05-DE50ECA4D122}"/>
              </a:ext>
            </a:extLst>
          </p:cNvPr>
          <p:cNvSpPr txBox="1"/>
          <p:nvPr/>
        </p:nvSpPr>
        <p:spPr>
          <a:xfrm>
            <a:off x="5334128" y="1390839"/>
            <a:ext cx="2243289" cy="338554"/>
          </a:xfrm>
          <a:prstGeom prst="rect">
            <a:avLst/>
          </a:prstGeom>
          <a:noFill/>
        </p:spPr>
        <p:txBody>
          <a:bodyPr wrap="square">
            <a:spAutoFit/>
          </a:bodyPr>
          <a:lstStyle/>
          <a:p>
            <a:r>
              <a:rPr lang="fa-IR" sz="1600" b="1" dirty="0">
                <a:cs typeface="B Mitra" panose="00000400000000000000" pitchFamily="2" charset="-78"/>
              </a:rPr>
              <a:t>رشد اقتصادی اشتغال زا </a:t>
            </a:r>
            <a:endParaRPr lang="en-US" sz="1600" b="1" dirty="0">
              <a:cs typeface="B Mitra" panose="00000400000000000000" pitchFamily="2" charset="-78"/>
            </a:endParaRPr>
          </a:p>
        </p:txBody>
      </p:sp>
      <p:sp>
        <p:nvSpPr>
          <p:cNvPr id="7" name="TextBox 6">
            <a:extLst>
              <a:ext uri="{FF2B5EF4-FFF2-40B4-BE49-F238E27FC236}">
                <a16:creationId xmlns:a16="http://schemas.microsoft.com/office/drawing/2014/main" id="{43E50F48-D227-4188-EBAF-70C250A9A276}"/>
              </a:ext>
            </a:extLst>
          </p:cNvPr>
          <p:cNvSpPr txBox="1"/>
          <p:nvPr/>
        </p:nvSpPr>
        <p:spPr>
          <a:xfrm>
            <a:off x="4149227" y="1640495"/>
            <a:ext cx="3787972" cy="1261114"/>
          </a:xfrm>
          <a:prstGeom prst="rect">
            <a:avLst/>
          </a:prstGeom>
          <a:noFill/>
        </p:spPr>
        <p:txBody>
          <a:bodyPr wrap="square">
            <a:spAutoFit/>
          </a:bodyPr>
          <a:lstStyle/>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IQ"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عامل اصلی افزایش</a:t>
            </a:r>
            <a:r>
              <a:rPr kumimoji="0" lang="fa-IR"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 </a:t>
            </a:r>
            <a:r>
              <a:rPr kumimoji="0" lang="ar-IQ"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فقر در اقتصاد ایران رشدهای اقتصادی پایین، تورم</a:t>
            </a:r>
            <a:r>
              <a:rPr kumimoji="0" lang="fa-IR"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 </a:t>
            </a:r>
            <a:r>
              <a:rPr kumimoji="0" lang="ar-IQ"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های بالا و عدم ایجاد</a:t>
            </a:r>
            <a:r>
              <a:rPr kumimoji="0" lang="fa-IR"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 </a:t>
            </a:r>
            <a:r>
              <a:rPr kumimoji="0" lang="ar-IQ"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اشتغال متناسب با نیازهای اقتصاد است. بدون رشد اقتصادی همراه</a:t>
            </a:r>
            <a:r>
              <a:rPr kumimoji="0" lang="fa-IR"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 </a:t>
            </a:r>
            <a:r>
              <a:rPr kumimoji="0" lang="ar-IQ"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با اشتغال، نمی توان انتظار کاهش فقر داشت؛ زیرا عامل فقر در اقتصاد</a:t>
            </a:r>
            <a:r>
              <a:rPr kumimoji="0" lang="fa-IR"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 </a:t>
            </a:r>
            <a:r>
              <a:rPr kumimoji="0" lang="ar-IQ"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ایران، برخی ویژگی های خاص فقرا نیست که باعث شود آنها از رشد</a:t>
            </a:r>
            <a:r>
              <a:rPr kumimoji="0" lang="fa-IR"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 </a:t>
            </a:r>
            <a:r>
              <a:rPr kumimoji="0" lang="ar-IQ"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اقتصادی باز بمانند بلکه وضعیت کلی اقتصاد است. بنابراین اقتصاد باید</a:t>
            </a:r>
            <a:r>
              <a:rPr kumimoji="0" lang="fa-IR"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 </a:t>
            </a:r>
            <a:r>
              <a:rPr kumimoji="0" lang="ar-IQ"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اولویت اصلی سیاستگذار باشد.</a:t>
            </a:r>
            <a:endParaRPr kumimoji="0" lang="fa-IR" sz="1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endParaRPr>
          </a:p>
        </p:txBody>
      </p:sp>
      <p:sp>
        <p:nvSpPr>
          <p:cNvPr id="9" name="TextBox 8">
            <a:extLst>
              <a:ext uri="{FF2B5EF4-FFF2-40B4-BE49-F238E27FC236}">
                <a16:creationId xmlns:a16="http://schemas.microsoft.com/office/drawing/2014/main" id="{B9F75188-7215-7DAC-1450-472D2FB76A7C}"/>
              </a:ext>
            </a:extLst>
          </p:cNvPr>
          <p:cNvSpPr txBox="1"/>
          <p:nvPr/>
        </p:nvSpPr>
        <p:spPr>
          <a:xfrm>
            <a:off x="5383372" y="2998027"/>
            <a:ext cx="2311111" cy="338554"/>
          </a:xfrm>
          <a:prstGeom prst="rect">
            <a:avLst/>
          </a:prstGeom>
          <a:noFill/>
        </p:spPr>
        <p:txBody>
          <a:bodyPr wrap="square">
            <a:spAutoFit/>
          </a:bodyPr>
          <a:lstStyle/>
          <a:p>
            <a:r>
              <a:rPr lang="fa-IR" sz="1600" b="1" dirty="0">
                <a:cs typeface="B Mitra" panose="00000400000000000000" pitchFamily="2" charset="-78"/>
              </a:rPr>
              <a:t>ایجاد اشتغال پایدار و مولد</a:t>
            </a:r>
            <a:endParaRPr lang="en-US" sz="1600" b="1" dirty="0">
              <a:cs typeface="B Mitra" panose="00000400000000000000" pitchFamily="2" charset="-78"/>
            </a:endParaRPr>
          </a:p>
        </p:txBody>
      </p:sp>
      <p:sp>
        <p:nvSpPr>
          <p:cNvPr id="11" name="TextBox 10">
            <a:extLst>
              <a:ext uri="{FF2B5EF4-FFF2-40B4-BE49-F238E27FC236}">
                <a16:creationId xmlns:a16="http://schemas.microsoft.com/office/drawing/2014/main" id="{95155270-0979-9013-5A99-84749A57B777}"/>
              </a:ext>
            </a:extLst>
          </p:cNvPr>
          <p:cNvSpPr txBox="1"/>
          <p:nvPr/>
        </p:nvSpPr>
        <p:spPr>
          <a:xfrm>
            <a:off x="4109150" y="3226287"/>
            <a:ext cx="4483760" cy="1200329"/>
          </a:xfrm>
          <a:prstGeom prst="rect">
            <a:avLst/>
          </a:prstGeom>
          <a:noFill/>
        </p:spPr>
        <p:txBody>
          <a:bodyPr wrap="square">
            <a:spAutoFit/>
          </a:bodyPr>
          <a:lstStyle/>
          <a:p>
            <a:pPr algn="just" rtl="1"/>
            <a:r>
              <a:rPr lang="fa-IR" sz="1200" dirty="0">
                <a:cs typeface="B Mitra" panose="00000400000000000000" pitchFamily="2" charset="-78"/>
              </a:rPr>
              <a:t>ازآنجایی که نیروی کار تنها دارایی اکثر فقراست، افزایش درآمد فقرا از طریق ایجاد اشتغال مولد میتواند اصلی ترین راه مقابله با فقر باشد. کاهش توان اشتغال زایی بخشهای مختلف اقتصاد ایران از طریق کاهش فرصتهای شغلی، افزایش نرخ بیکاری و از میان رفتن امکان کسب درآمد، کاهش نرخ مزد و گسترش فقر در میان شاغلین منجر به افزایش فقر شده است. به همین جهت شناسایی موانع رشد اشتغال و اعمال سیاستهای مناسب برای تسریع آهنگ رشد اشتغال ازجمله راهکارهای اساسی برای کاهش فقر خواهد بود.</a:t>
            </a:r>
          </a:p>
        </p:txBody>
      </p:sp>
      <p:sp>
        <p:nvSpPr>
          <p:cNvPr id="13" name="TextBox 12">
            <a:extLst>
              <a:ext uri="{FF2B5EF4-FFF2-40B4-BE49-F238E27FC236}">
                <a16:creationId xmlns:a16="http://schemas.microsoft.com/office/drawing/2014/main" id="{5D521CF5-CBE1-FF72-986B-D8EC70132553}"/>
              </a:ext>
            </a:extLst>
          </p:cNvPr>
          <p:cNvSpPr txBox="1"/>
          <p:nvPr/>
        </p:nvSpPr>
        <p:spPr>
          <a:xfrm>
            <a:off x="5313088" y="4624134"/>
            <a:ext cx="1648314" cy="338554"/>
          </a:xfrm>
          <a:prstGeom prst="rect">
            <a:avLst/>
          </a:prstGeom>
          <a:noFill/>
        </p:spPr>
        <p:txBody>
          <a:bodyPr wrap="square">
            <a:spAutoFit/>
          </a:bodyPr>
          <a:lstStyle/>
          <a:p>
            <a:r>
              <a:rPr lang="fa-IR" sz="1600" b="1" dirty="0">
                <a:cs typeface="B Mitra" panose="00000400000000000000" pitchFamily="2" charset="-78"/>
              </a:rPr>
              <a:t>پوشش بیمه فراگیر</a:t>
            </a:r>
            <a:endParaRPr lang="en-US" sz="1600" b="1" dirty="0">
              <a:cs typeface="B Mitra" panose="00000400000000000000" pitchFamily="2" charset="-78"/>
            </a:endParaRPr>
          </a:p>
        </p:txBody>
      </p:sp>
      <p:sp>
        <p:nvSpPr>
          <p:cNvPr id="15" name="TextBox 14">
            <a:extLst>
              <a:ext uri="{FF2B5EF4-FFF2-40B4-BE49-F238E27FC236}">
                <a16:creationId xmlns:a16="http://schemas.microsoft.com/office/drawing/2014/main" id="{2DDFB7B1-637B-C5DB-E315-21845388296E}"/>
              </a:ext>
            </a:extLst>
          </p:cNvPr>
          <p:cNvSpPr txBox="1"/>
          <p:nvPr/>
        </p:nvSpPr>
        <p:spPr>
          <a:xfrm>
            <a:off x="4226849" y="5120252"/>
            <a:ext cx="3665308" cy="523220"/>
          </a:xfrm>
          <a:prstGeom prst="rect">
            <a:avLst/>
          </a:prstGeom>
          <a:noFill/>
        </p:spPr>
        <p:txBody>
          <a:bodyPr wrap="square">
            <a:spAutoFit/>
          </a:bodyPr>
          <a:lstStyle/>
          <a:p>
            <a:pPr algn="just" rtl="1"/>
            <a:r>
              <a:rPr lang="fa-IR" sz="1400" dirty="0">
                <a:cs typeface="B Mitra" panose="00000400000000000000" pitchFamily="2" charset="-78"/>
              </a:rPr>
              <a:t>پوشش بیمه فراگیر مشاغل می تواند یک سیاست حمایتی برای شاغلان در جلوگیری از ابتلا به فقر باشد.</a:t>
            </a:r>
          </a:p>
        </p:txBody>
      </p:sp>
      <p:pic>
        <p:nvPicPr>
          <p:cNvPr id="17" name="Picture 16">
            <a:extLst>
              <a:ext uri="{FF2B5EF4-FFF2-40B4-BE49-F238E27FC236}">
                <a16:creationId xmlns:a16="http://schemas.microsoft.com/office/drawing/2014/main" id="{27D2F541-012B-58CB-B92F-D7D4527ABA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201131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fa-IR" sz="3600" dirty="0">
                <a:cs typeface="B Titr" panose="00000700000000000000" pitchFamily="2" charset="-78"/>
              </a:rPr>
              <a:t>راهکارهای کاهش فقر</a:t>
            </a:r>
            <a:endParaRPr lang="en-US" sz="3600" dirty="0">
              <a:cs typeface="B Titr" panose="00000700000000000000" pitchFamily="2" charset="-78"/>
            </a:endParaRPr>
          </a:p>
        </p:txBody>
      </p:sp>
      <p:pic>
        <p:nvPicPr>
          <p:cNvPr id="27" name="Picture 2" descr="E:\002-KIMS BUSINESS\007-04-1-FIVERR\01-PPT-TEMPLATE\COVER-PSD\05-cut-01.png">
            <a:extLst>
              <a:ext uri="{FF2B5EF4-FFF2-40B4-BE49-F238E27FC236}">
                <a16:creationId xmlns:a16="http://schemas.microsoft.com/office/drawing/2014/main" id="{1C5C72D7-CA51-4E96-AA5B-BF1EBC562B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368023" y="2110974"/>
            <a:ext cx="1304914" cy="251895"/>
          </a:xfrm>
          <a:prstGeom prst="rect">
            <a:avLst/>
          </a:prstGeom>
          <a:noFill/>
          <a:extLst>
            <a:ext uri="{909E8E84-426E-40DD-AFC4-6F175D3DCCD1}">
              <a14:hiddenFill xmlns:a14="http://schemas.microsoft.com/office/drawing/2010/main">
                <a:solidFill>
                  <a:srgbClr val="FFFFFF"/>
                </a:solidFill>
              </a14:hiddenFill>
            </a:ext>
          </a:extLst>
        </p:spPr>
      </p:pic>
      <p:sp>
        <p:nvSpPr>
          <p:cNvPr id="28" name="Pentagon 2">
            <a:extLst>
              <a:ext uri="{FF2B5EF4-FFF2-40B4-BE49-F238E27FC236}">
                <a16:creationId xmlns:a16="http://schemas.microsoft.com/office/drawing/2014/main" id="{DB47CC91-0EBA-4503-9493-96236D114A31}"/>
              </a:ext>
            </a:extLst>
          </p:cNvPr>
          <p:cNvSpPr/>
          <p:nvPr/>
        </p:nvSpPr>
        <p:spPr>
          <a:xfrm rot="5400000">
            <a:off x="5796419" y="2897091"/>
            <a:ext cx="1463900" cy="4838438"/>
          </a:xfrm>
          <a:prstGeom prst="round2SameRect">
            <a:avLst>
              <a:gd name="adj1" fmla="val 50000"/>
              <a:gd name="adj2" fmla="val 0"/>
            </a:avLst>
          </a:prstGeom>
          <a:solidFill>
            <a:srgbClr val="A5B592"/>
          </a:solidFill>
          <a:ln w="59572" cap="flat">
            <a:noFill/>
            <a:prstDash val="solid"/>
            <a:miter/>
          </a:ln>
        </p:spPr>
        <p:txBody>
          <a:bodyPr rtlCol="0" anchor="ctr"/>
          <a:lstStyle/>
          <a:p>
            <a:pPr defTabSz="914400"/>
            <a:endParaRPr lang="ko-KR" altLang="en-US" kern="0">
              <a:solidFill>
                <a:prstClr val="black"/>
              </a:solidFill>
            </a:endParaRPr>
          </a:p>
        </p:txBody>
      </p:sp>
      <p:sp>
        <p:nvSpPr>
          <p:cNvPr id="29" name="Rounded Rectangle 23">
            <a:extLst>
              <a:ext uri="{FF2B5EF4-FFF2-40B4-BE49-F238E27FC236}">
                <a16:creationId xmlns:a16="http://schemas.microsoft.com/office/drawing/2014/main" id="{C7F7A375-B865-4C70-8B7E-5C09CB31D815}"/>
              </a:ext>
            </a:extLst>
          </p:cNvPr>
          <p:cNvSpPr/>
          <p:nvPr/>
        </p:nvSpPr>
        <p:spPr>
          <a:xfrm rot="18900000">
            <a:off x="7906790" y="4845194"/>
            <a:ext cx="967385" cy="927105"/>
          </a:xfrm>
          <a:prstGeom prst="ellipse">
            <a:avLst/>
          </a:prstGeom>
          <a:solidFill>
            <a:schemeClr val="accent4">
              <a:lumMod val="60000"/>
              <a:lumOff val="40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panose="020B0503020000020004" pitchFamily="34" charset="-127"/>
              <a:cs typeface="+mn-cs"/>
            </a:endParaRPr>
          </a:p>
        </p:txBody>
      </p:sp>
      <p:sp>
        <p:nvSpPr>
          <p:cNvPr id="32" name="Pentagon 3">
            <a:extLst>
              <a:ext uri="{FF2B5EF4-FFF2-40B4-BE49-F238E27FC236}">
                <a16:creationId xmlns:a16="http://schemas.microsoft.com/office/drawing/2014/main" id="{CA4D9453-6CAF-4CD6-8C08-E183DD94E2BE}"/>
              </a:ext>
            </a:extLst>
          </p:cNvPr>
          <p:cNvSpPr/>
          <p:nvPr/>
        </p:nvSpPr>
        <p:spPr>
          <a:xfrm rot="5400000">
            <a:off x="5794411" y="-275227"/>
            <a:ext cx="1463901" cy="4838438"/>
          </a:xfrm>
          <a:prstGeom prst="round2SameRect">
            <a:avLst>
              <a:gd name="adj1" fmla="val 50000"/>
              <a:gd name="adj2" fmla="val 0"/>
            </a:avLst>
          </a:prstGeom>
          <a:solidFill>
            <a:schemeClr val="accent4">
              <a:lumMod val="60000"/>
              <a:lumOff val="40000"/>
            </a:schemeClr>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sp>
        <p:nvSpPr>
          <p:cNvPr id="33" name="Rounded Rectangle 5">
            <a:extLst>
              <a:ext uri="{FF2B5EF4-FFF2-40B4-BE49-F238E27FC236}">
                <a16:creationId xmlns:a16="http://schemas.microsoft.com/office/drawing/2014/main" id="{A98172EA-95D4-415C-954F-49DDF7E43202}"/>
              </a:ext>
            </a:extLst>
          </p:cNvPr>
          <p:cNvSpPr/>
          <p:nvPr/>
        </p:nvSpPr>
        <p:spPr>
          <a:xfrm rot="18900000">
            <a:off x="7867816" y="1613909"/>
            <a:ext cx="1025935" cy="1025975"/>
          </a:xfrm>
          <a:prstGeom prst="ellipse">
            <a:avLst/>
          </a:prstGeom>
          <a:solidFill>
            <a:schemeClr val="accent4">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panose="020B0503020000020004" pitchFamily="34" charset="-127"/>
              <a:cs typeface="+mn-cs"/>
            </a:endParaRPr>
          </a:p>
        </p:txBody>
      </p:sp>
      <p:sp>
        <p:nvSpPr>
          <p:cNvPr id="34" name="Rounded Rectangle 6">
            <a:extLst>
              <a:ext uri="{FF2B5EF4-FFF2-40B4-BE49-F238E27FC236}">
                <a16:creationId xmlns:a16="http://schemas.microsoft.com/office/drawing/2014/main" id="{7207F62F-9F57-4229-8523-5C1B83637635}"/>
              </a:ext>
            </a:extLst>
          </p:cNvPr>
          <p:cNvSpPr/>
          <p:nvPr/>
        </p:nvSpPr>
        <p:spPr>
          <a:xfrm rot="18900000">
            <a:off x="7980097" y="1740295"/>
            <a:ext cx="804406" cy="811095"/>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sp>
        <p:nvSpPr>
          <p:cNvPr id="35" name="TextBox 34">
            <a:extLst>
              <a:ext uri="{FF2B5EF4-FFF2-40B4-BE49-F238E27FC236}">
                <a16:creationId xmlns:a16="http://schemas.microsoft.com/office/drawing/2014/main" id="{19FD890B-7341-4ED4-AC05-F0A9FBE419AD}"/>
              </a:ext>
            </a:extLst>
          </p:cNvPr>
          <p:cNvSpPr txBox="1"/>
          <p:nvPr/>
        </p:nvSpPr>
        <p:spPr>
          <a:xfrm>
            <a:off x="8153353" y="1952025"/>
            <a:ext cx="499358" cy="369332"/>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ea typeface="맑은 고딕" panose="020B0503020000020004" pitchFamily="34" charset="-127"/>
                <a:cs typeface="Arial" pitchFamily="34" charset="0"/>
              </a:rPr>
              <a:t>01</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ea typeface="맑은 고딕" panose="020B0503020000020004" pitchFamily="34" charset="-127"/>
              <a:cs typeface="Arial" pitchFamily="34" charset="0"/>
            </a:endParaRPr>
          </a:p>
        </p:txBody>
      </p:sp>
      <p:pic>
        <p:nvPicPr>
          <p:cNvPr id="36" name="Picture 2" descr="E:\002-KIMS BUSINESS\007-04-1-FIVERR\01-PPT-TEMPLATE\COVER-PSD\05-cut-01.png">
            <a:extLst>
              <a:ext uri="{FF2B5EF4-FFF2-40B4-BE49-F238E27FC236}">
                <a16:creationId xmlns:a16="http://schemas.microsoft.com/office/drawing/2014/main" id="{D2CDFDE9-F391-4175-B8F3-C5AE24D59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40920" y="3826841"/>
            <a:ext cx="5040000" cy="229254"/>
          </a:xfrm>
          <a:prstGeom prst="rect">
            <a:avLst/>
          </a:prstGeom>
          <a:noFill/>
          <a:extLst>
            <a:ext uri="{909E8E84-426E-40DD-AFC4-6F175D3DCCD1}">
              <a14:hiddenFill xmlns:a14="http://schemas.microsoft.com/office/drawing/2010/main">
                <a:solidFill>
                  <a:srgbClr val="FFFFFF"/>
                </a:solidFill>
              </a14:hiddenFill>
            </a:ext>
          </a:extLst>
        </p:spPr>
      </p:pic>
      <p:sp>
        <p:nvSpPr>
          <p:cNvPr id="41" name="Pentagon 12">
            <a:extLst>
              <a:ext uri="{FF2B5EF4-FFF2-40B4-BE49-F238E27FC236}">
                <a16:creationId xmlns:a16="http://schemas.microsoft.com/office/drawing/2014/main" id="{95CA3CB6-1BED-4A7A-83CD-76823DC69392}"/>
              </a:ext>
            </a:extLst>
          </p:cNvPr>
          <p:cNvSpPr/>
          <p:nvPr/>
        </p:nvSpPr>
        <p:spPr>
          <a:xfrm rot="16200000">
            <a:off x="5209703" y="1047776"/>
            <a:ext cx="1463901" cy="5383039"/>
          </a:xfrm>
          <a:prstGeom prst="round2SameRect">
            <a:avLst>
              <a:gd name="adj1" fmla="val 50000"/>
              <a:gd name="adj2" fmla="val 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42" name="Rounded Rectangle 15">
            <a:extLst>
              <a:ext uri="{FF2B5EF4-FFF2-40B4-BE49-F238E27FC236}">
                <a16:creationId xmlns:a16="http://schemas.microsoft.com/office/drawing/2014/main" id="{3317DFC8-4FFE-4A26-9310-DD036E6995C9}"/>
              </a:ext>
            </a:extLst>
          </p:cNvPr>
          <p:cNvSpPr/>
          <p:nvPr/>
        </p:nvSpPr>
        <p:spPr>
          <a:xfrm rot="18900000">
            <a:off x="3324029" y="3275399"/>
            <a:ext cx="926989" cy="895481"/>
          </a:xfrm>
          <a:prstGeom prst="ellipse">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panose="020B0503020000020004" pitchFamily="34" charset="-127"/>
              <a:cs typeface="+mn-cs"/>
            </a:endParaRPr>
          </a:p>
        </p:txBody>
      </p:sp>
      <p:sp>
        <p:nvSpPr>
          <p:cNvPr id="43" name="Rounded Rectangle 16">
            <a:extLst>
              <a:ext uri="{FF2B5EF4-FFF2-40B4-BE49-F238E27FC236}">
                <a16:creationId xmlns:a16="http://schemas.microsoft.com/office/drawing/2014/main" id="{3CE88172-0AF2-4E23-879D-5A2359023CD3}"/>
              </a:ext>
            </a:extLst>
          </p:cNvPr>
          <p:cNvSpPr/>
          <p:nvPr/>
        </p:nvSpPr>
        <p:spPr>
          <a:xfrm rot="18900000">
            <a:off x="3425069" y="3376531"/>
            <a:ext cx="740241" cy="712783"/>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44" name="TextBox 43">
            <a:extLst>
              <a:ext uri="{FF2B5EF4-FFF2-40B4-BE49-F238E27FC236}">
                <a16:creationId xmlns:a16="http://schemas.microsoft.com/office/drawing/2014/main" id="{0DFA1691-FAD0-4A27-88C9-B84342CED132}"/>
              </a:ext>
            </a:extLst>
          </p:cNvPr>
          <p:cNvSpPr txBox="1"/>
          <p:nvPr/>
        </p:nvSpPr>
        <p:spPr>
          <a:xfrm>
            <a:off x="3531413" y="3531172"/>
            <a:ext cx="498353" cy="369332"/>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ea typeface="맑은 고딕" panose="020B0503020000020004" pitchFamily="34" charset="-127"/>
                <a:cs typeface="Arial" pitchFamily="34" charset="0"/>
              </a:rPr>
              <a:t>02</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ea typeface="맑은 고딕" panose="020B0503020000020004" pitchFamily="34" charset="-127"/>
              <a:cs typeface="Arial" pitchFamily="34" charset="0"/>
            </a:endParaRPr>
          </a:p>
        </p:txBody>
      </p:sp>
      <p:pic>
        <p:nvPicPr>
          <p:cNvPr id="45" name="Picture 2" descr="E:\002-KIMS BUSINESS\007-04-1-FIVERR\01-PPT-TEMPLATE\COVER-PSD\05-cut-01.png">
            <a:extLst>
              <a:ext uri="{FF2B5EF4-FFF2-40B4-BE49-F238E27FC236}">
                <a16:creationId xmlns:a16="http://schemas.microsoft.com/office/drawing/2014/main" id="{FB9D57BB-CE89-4E16-8463-A6050FE7D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62176" y="5530354"/>
            <a:ext cx="1333697" cy="2262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002-KIMS BUSINESS\007-04-1-FIVERR\01-PPT-TEMPLATE\COVER-PSD\05-cut-01.png">
            <a:extLst>
              <a:ext uri="{FF2B5EF4-FFF2-40B4-BE49-F238E27FC236}">
                <a16:creationId xmlns:a16="http://schemas.microsoft.com/office/drawing/2014/main" id="{AAE76612-D303-4A1F-9556-4F58FEBAEC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455401" y="3326052"/>
            <a:ext cx="1150267" cy="205902"/>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그룹 87">
            <a:extLst>
              <a:ext uri="{FF2B5EF4-FFF2-40B4-BE49-F238E27FC236}">
                <a16:creationId xmlns:a16="http://schemas.microsoft.com/office/drawing/2014/main" id="{01CF5A1E-96A8-41A1-89E8-56CD56440BD3}"/>
              </a:ext>
            </a:extLst>
          </p:cNvPr>
          <p:cNvGrpSpPr/>
          <p:nvPr/>
        </p:nvGrpSpPr>
        <p:grpSpPr>
          <a:xfrm>
            <a:off x="1015627" y="4349790"/>
            <a:ext cx="2523434" cy="1065203"/>
            <a:chOff x="1682410" y="2217893"/>
            <a:chExt cx="2019261" cy="852379"/>
          </a:xfrm>
          <a:solidFill>
            <a:schemeClr val="bg1">
              <a:lumMod val="85000"/>
            </a:schemeClr>
          </a:solidFill>
        </p:grpSpPr>
        <p:grpSp>
          <p:nvGrpSpPr>
            <p:cNvPr id="60" name="그룹 86">
              <a:extLst>
                <a:ext uri="{FF2B5EF4-FFF2-40B4-BE49-F238E27FC236}">
                  <a16:creationId xmlns:a16="http://schemas.microsoft.com/office/drawing/2014/main" id="{46DC49DF-5AFB-440F-8ECB-3843F7F4D592}"/>
                </a:ext>
              </a:extLst>
            </p:cNvPr>
            <p:cNvGrpSpPr/>
            <p:nvPr/>
          </p:nvGrpSpPr>
          <p:grpSpPr>
            <a:xfrm>
              <a:off x="1774163" y="2217893"/>
              <a:ext cx="1927508" cy="852379"/>
              <a:chOff x="1774163" y="2217893"/>
              <a:chExt cx="1927508" cy="852379"/>
            </a:xfrm>
            <a:grpFill/>
          </p:grpSpPr>
          <p:sp>
            <p:nvSpPr>
              <p:cNvPr id="62" name="Freeform 18">
                <a:extLst>
                  <a:ext uri="{FF2B5EF4-FFF2-40B4-BE49-F238E27FC236}">
                    <a16:creationId xmlns:a16="http://schemas.microsoft.com/office/drawing/2014/main" id="{1A86191F-1373-4CF4-B1A2-917D9C71A473}"/>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63" name="Freeform 19">
                <a:extLst>
                  <a:ext uri="{FF2B5EF4-FFF2-40B4-BE49-F238E27FC236}">
                    <a16:creationId xmlns:a16="http://schemas.microsoft.com/office/drawing/2014/main" id="{92A9D9A2-B4B2-49DE-817B-4435928AD177}"/>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sp>
          <p:nvSpPr>
            <p:cNvPr id="61" name="직사각형 85">
              <a:extLst>
                <a:ext uri="{FF2B5EF4-FFF2-40B4-BE49-F238E27FC236}">
                  <a16:creationId xmlns:a16="http://schemas.microsoft.com/office/drawing/2014/main" id="{B7A92156-AF78-4CC0-91B2-B7A057A049DA}"/>
                </a:ext>
              </a:extLst>
            </p:cNvPr>
            <p:cNvSpPr/>
            <p:nvPr/>
          </p:nvSpPr>
          <p:spPr>
            <a:xfrm rot="18740140">
              <a:off x="1894195" y="2506511"/>
              <a:ext cx="285737" cy="709307"/>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grpSp>
      <p:grpSp>
        <p:nvGrpSpPr>
          <p:cNvPr id="64" name="그룹 88">
            <a:extLst>
              <a:ext uri="{FF2B5EF4-FFF2-40B4-BE49-F238E27FC236}">
                <a16:creationId xmlns:a16="http://schemas.microsoft.com/office/drawing/2014/main" id="{90C15BBF-79BC-4354-8464-D36A001EFF62}"/>
              </a:ext>
            </a:extLst>
          </p:cNvPr>
          <p:cNvGrpSpPr/>
          <p:nvPr/>
        </p:nvGrpSpPr>
        <p:grpSpPr>
          <a:xfrm>
            <a:off x="1015627" y="2061903"/>
            <a:ext cx="2523434" cy="1065203"/>
            <a:chOff x="1682410" y="2217893"/>
            <a:chExt cx="2019261" cy="852379"/>
          </a:xfrm>
          <a:solidFill>
            <a:schemeClr val="bg1">
              <a:lumMod val="85000"/>
            </a:schemeClr>
          </a:solidFill>
        </p:grpSpPr>
        <p:grpSp>
          <p:nvGrpSpPr>
            <p:cNvPr id="65" name="그룹 89">
              <a:extLst>
                <a:ext uri="{FF2B5EF4-FFF2-40B4-BE49-F238E27FC236}">
                  <a16:creationId xmlns:a16="http://schemas.microsoft.com/office/drawing/2014/main" id="{7FFBB734-A11A-4C7D-9E4D-81C7E1A809A7}"/>
                </a:ext>
              </a:extLst>
            </p:cNvPr>
            <p:cNvGrpSpPr/>
            <p:nvPr/>
          </p:nvGrpSpPr>
          <p:grpSpPr>
            <a:xfrm>
              <a:off x="1774163" y="2217893"/>
              <a:ext cx="1927508" cy="852379"/>
              <a:chOff x="1774163" y="2217893"/>
              <a:chExt cx="1927508" cy="852379"/>
            </a:xfrm>
            <a:grpFill/>
          </p:grpSpPr>
          <p:sp>
            <p:nvSpPr>
              <p:cNvPr id="67" name="Freeform 18">
                <a:extLst>
                  <a:ext uri="{FF2B5EF4-FFF2-40B4-BE49-F238E27FC236}">
                    <a16:creationId xmlns:a16="http://schemas.microsoft.com/office/drawing/2014/main" id="{D48C12DF-0664-472C-A991-3FD9C6AA1EF7}"/>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68" name="Freeform 19">
                <a:extLst>
                  <a:ext uri="{FF2B5EF4-FFF2-40B4-BE49-F238E27FC236}">
                    <a16:creationId xmlns:a16="http://schemas.microsoft.com/office/drawing/2014/main" id="{E50F6835-6D34-4D88-954F-DE129D8E189B}"/>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sp>
          <p:nvSpPr>
            <p:cNvPr id="66" name="직사각형 90">
              <a:extLst>
                <a:ext uri="{FF2B5EF4-FFF2-40B4-BE49-F238E27FC236}">
                  <a16:creationId xmlns:a16="http://schemas.microsoft.com/office/drawing/2014/main" id="{3F6021CE-E5CA-46D5-BA80-FD296DC09948}"/>
                </a:ext>
              </a:extLst>
            </p:cNvPr>
            <p:cNvSpPr/>
            <p:nvPr/>
          </p:nvSpPr>
          <p:spPr>
            <a:xfrm rot="18740140">
              <a:off x="1894195" y="2506511"/>
              <a:ext cx="285737" cy="709307"/>
            </a:xfrm>
            <a:prstGeom prst="rect">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grpSp>
        <p:nvGrpSpPr>
          <p:cNvPr id="69" name="그룹 93">
            <a:extLst>
              <a:ext uri="{FF2B5EF4-FFF2-40B4-BE49-F238E27FC236}">
                <a16:creationId xmlns:a16="http://schemas.microsoft.com/office/drawing/2014/main" id="{F0797998-48C0-480D-A175-D9F86622E9B7}"/>
              </a:ext>
            </a:extLst>
          </p:cNvPr>
          <p:cNvGrpSpPr/>
          <p:nvPr/>
        </p:nvGrpSpPr>
        <p:grpSpPr>
          <a:xfrm rot="10800000" flipV="1">
            <a:off x="8712232" y="5325601"/>
            <a:ext cx="2523434" cy="1065203"/>
            <a:chOff x="1682410" y="2217893"/>
            <a:chExt cx="2019261" cy="852379"/>
          </a:xfrm>
          <a:solidFill>
            <a:schemeClr val="bg1">
              <a:lumMod val="85000"/>
            </a:schemeClr>
          </a:solidFill>
        </p:grpSpPr>
        <p:grpSp>
          <p:nvGrpSpPr>
            <p:cNvPr id="70" name="그룹 94">
              <a:extLst>
                <a:ext uri="{FF2B5EF4-FFF2-40B4-BE49-F238E27FC236}">
                  <a16:creationId xmlns:a16="http://schemas.microsoft.com/office/drawing/2014/main" id="{E44D978B-0B71-4F74-942B-E949AF329071}"/>
                </a:ext>
              </a:extLst>
            </p:cNvPr>
            <p:cNvGrpSpPr/>
            <p:nvPr/>
          </p:nvGrpSpPr>
          <p:grpSpPr>
            <a:xfrm>
              <a:off x="1774163" y="2217893"/>
              <a:ext cx="1927508" cy="852379"/>
              <a:chOff x="1774163" y="2217893"/>
              <a:chExt cx="1927508" cy="852379"/>
            </a:xfrm>
            <a:grpFill/>
          </p:grpSpPr>
          <p:sp>
            <p:nvSpPr>
              <p:cNvPr id="72" name="Freeform 18">
                <a:extLst>
                  <a:ext uri="{FF2B5EF4-FFF2-40B4-BE49-F238E27FC236}">
                    <a16:creationId xmlns:a16="http://schemas.microsoft.com/office/drawing/2014/main" id="{31AD42C8-14D7-4BB6-81B7-86F5919B5DFC}"/>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73" name="Freeform 19">
                <a:extLst>
                  <a:ext uri="{FF2B5EF4-FFF2-40B4-BE49-F238E27FC236}">
                    <a16:creationId xmlns:a16="http://schemas.microsoft.com/office/drawing/2014/main" id="{5ADD6B09-F150-4B20-A7FF-9DC706C8A919}"/>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sp>
          <p:nvSpPr>
            <p:cNvPr id="71" name="직사각형 95">
              <a:extLst>
                <a:ext uri="{FF2B5EF4-FFF2-40B4-BE49-F238E27FC236}">
                  <a16:creationId xmlns:a16="http://schemas.microsoft.com/office/drawing/2014/main" id="{E15235EB-6DB5-429B-B4F9-C22C9A470621}"/>
                </a:ext>
              </a:extLst>
            </p:cNvPr>
            <p:cNvSpPr/>
            <p:nvPr/>
          </p:nvSpPr>
          <p:spPr>
            <a:xfrm rot="18740140">
              <a:off x="1894195" y="2506511"/>
              <a:ext cx="285737" cy="709307"/>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grpSp>
      <p:grpSp>
        <p:nvGrpSpPr>
          <p:cNvPr id="74" name="그룹 98">
            <a:extLst>
              <a:ext uri="{FF2B5EF4-FFF2-40B4-BE49-F238E27FC236}">
                <a16:creationId xmlns:a16="http://schemas.microsoft.com/office/drawing/2014/main" id="{90B4AF84-3410-418D-8683-69634E6839F7}"/>
              </a:ext>
            </a:extLst>
          </p:cNvPr>
          <p:cNvGrpSpPr/>
          <p:nvPr/>
        </p:nvGrpSpPr>
        <p:grpSpPr>
          <a:xfrm rot="10800000" flipV="1">
            <a:off x="8712232" y="3034626"/>
            <a:ext cx="2523434" cy="1065203"/>
            <a:chOff x="1682410" y="2217893"/>
            <a:chExt cx="2019261" cy="852379"/>
          </a:xfrm>
          <a:solidFill>
            <a:schemeClr val="bg1">
              <a:lumMod val="85000"/>
            </a:schemeClr>
          </a:solidFill>
        </p:grpSpPr>
        <p:grpSp>
          <p:nvGrpSpPr>
            <p:cNvPr id="75" name="그룹 99">
              <a:extLst>
                <a:ext uri="{FF2B5EF4-FFF2-40B4-BE49-F238E27FC236}">
                  <a16:creationId xmlns:a16="http://schemas.microsoft.com/office/drawing/2014/main" id="{7B7F50BF-B7B6-4BC7-ACD0-E1D207AD3E2C}"/>
                </a:ext>
              </a:extLst>
            </p:cNvPr>
            <p:cNvGrpSpPr/>
            <p:nvPr/>
          </p:nvGrpSpPr>
          <p:grpSpPr>
            <a:xfrm>
              <a:off x="1774163" y="2217893"/>
              <a:ext cx="1927508" cy="852379"/>
              <a:chOff x="1774163" y="2217893"/>
              <a:chExt cx="1927508" cy="852379"/>
            </a:xfrm>
            <a:grpFill/>
          </p:grpSpPr>
          <p:sp>
            <p:nvSpPr>
              <p:cNvPr id="77" name="Freeform 18">
                <a:extLst>
                  <a:ext uri="{FF2B5EF4-FFF2-40B4-BE49-F238E27FC236}">
                    <a16:creationId xmlns:a16="http://schemas.microsoft.com/office/drawing/2014/main" id="{FAFB2F86-C169-428E-964A-AFA075A58E8A}"/>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78" name="Freeform 19">
                <a:extLst>
                  <a:ext uri="{FF2B5EF4-FFF2-40B4-BE49-F238E27FC236}">
                    <a16:creationId xmlns:a16="http://schemas.microsoft.com/office/drawing/2014/main" id="{6AB1489E-08D6-4847-BC5F-1E617A1375BF}"/>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sp>
          <p:nvSpPr>
            <p:cNvPr id="76" name="직사각형 100">
              <a:extLst>
                <a:ext uri="{FF2B5EF4-FFF2-40B4-BE49-F238E27FC236}">
                  <a16:creationId xmlns:a16="http://schemas.microsoft.com/office/drawing/2014/main" id="{F1E70B82-F90A-440E-820B-CBBABF015D08}"/>
                </a:ext>
              </a:extLst>
            </p:cNvPr>
            <p:cNvSpPr/>
            <p:nvPr/>
          </p:nvSpPr>
          <p:spPr>
            <a:xfrm rot="18740140">
              <a:off x="1894195" y="2506511"/>
              <a:ext cx="285737" cy="709307"/>
            </a:xfrm>
            <a:prstGeom prst="rect">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grpSp>
      <p:sp>
        <p:nvSpPr>
          <p:cNvPr id="79" name="Rectangle 21">
            <a:extLst>
              <a:ext uri="{FF2B5EF4-FFF2-40B4-BE49-F238E27FC236}">
                <a16:creationId xmlns:a16="http://schemas.microsoft.com/office/drawing/2014/main" id="{333817EA-7337-43FE-8B58-936C2D6864B0}"/>
              </a:ext>
            </a:extLst>
          </p:cNvPr>
          <p:cNvSpPr/>
          <p:nvPr/>
        </p:nvSpPr>
        <p:spPr>
          <a:xfrm>
            <a:off x="9322398" y="2426166"/>
            <a:ext cx="1142334" cy="639925"/>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nvGrpSpPr>
          <p:cNvPr id="80" name="그룹 3">
            <a:extLst>
              <a:ext uri="{FF2B5EF4-FFF2-40B4-BE49-F238E27FC236}">
                <a16:creationId xmlns:a16="http://schemas.microsoft.com/office/drawing/2014/main" id="{5639A761-BD56-4742-A098-3B4573C59190}"/>
              </a:ext>
            </a:extLst>
          </p:cNvPr>
          <p:cNvGrpSpPr/>
          <p:nvPr/>
        </p:nvGrpSpPr>
        <p:grpSpPr>
          <a:xfrm>
            <a:off x="1833725" y="1490838"/>
            <a:ext cx="1116529" cy="741016"/>
            <a:chOff x="9017332" y="4660057"/>
            <a:chExt cx="1116529" cy="741016"/>
          </a:xfrm>
        </p:grpSpPr>
        <p:grpSp>
          <p:nvGrpSpPr>
            <p:cNvPr id="81" name="그룹 106">
              <a:extLst>
                <a:ext uri="{FF2B5EF4-FFF2-40B4-BE49-F238E27FC236}">
                  <a16:creationId xmlns:a16="http://schemas.microsoft.com/office/drawing/2014/main" id="{99AE7487-AEB0-4B9C-8CC0-1D56DAFB1C63}"/>
                </a:ext>
              </a:extLst>
            </p:cNvPr>
            <p:cNvGrpSpPr/>
            <p:nvPr/>
          </p:nvGrpSpPr>
          <p:grpSpPr>
            <a:xfrm>
              <a:off x="9017332" y="4660057"/>
              <a:ext cx="1116529" cy="741016"/>
              <a:chOff x="8890504" y="1819747"/>
              <a:chExt cx="2424749" cy="1609253"/>
            </a:xfrm>
          </p:grpSpPr>
          <p:sp>
            <p:nvSpPr>
              <p:cNvPr id="83" name="사각형: 둥근 모서리 108">
                <a:extLst>
                  <a:ext uri="{FF2B5EF4-FFF2-40B4-BE49-F238E27FC236}">
                    <a16:creationId xmlns:a16="http://schemas.microsoft.com/office/drawing/2014/main" id="{5FE494D7-7D3B-4569-A673-28EC23DF8304}"/>
                  </a:ext>
                </a:extLst>
              </p:cNvPr>
              <p:cNvSpPr/>
              <p:nvPr/>
            </p:nvSpPr>
            <p:spPr>
              <a:xfrm>
                <a:off x="8890504" y="1819747"/>
                <a:ext cx="2338544" cy="16092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84" name="사각형: 둥근 모서리 109">
                <a:extLst>
                  <a:ext uri="{FF2B5EF4-FFF2-40B4-BE49-F238E27FC236}">
                    <a16:creationId xmlns:a16="http://schemas.microsoft.com/office/drawing/2014/main" id="{F5906E4D-26C7-437B-AD23-F402B8A2F0D4}"/>
                  </a:ext>
                </a:extLst>
              </p:cNvPr>
              <p:cNvSpPr/>
              <p:nvPr/>
            </p:nvSpPr>
            <p:spPr>
              <a:xfrm>
                <a:off x="9000521" y="1954285"/>
                <a:ext cx="2118510" cy="1340176"/>
              </a:xfrm>
              <a:prstGeom prst="roundRect">
                <a:avLst>
                  <a:gd name="adj" fmla="val 12614"/>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85" name="사각형: 둥근 모서리 110">
                <a:extLst>
                  <a:ext uri="{FF2B5EF4-FFF2-40B4-BE49-F238E27FC236}">
                    <a16:creationId xmlns:a16="http://schemas.microsoft.com/office/drawing/2014/main" id="{35C39759-121D-45DB-8E68-002AD436DE97}"/>
                  </a:ext>
                </a:extLst>
              </p:cNvPr>
              <p:cNvSpPr/>
              <p:nvPr/>
            </p:nvSpPr>
            <p:spPr>
              <a:xfrm>
                <a:off x="10616628" y="2383996"/>
                <a:ext cx="698625" cy="480754"/>
              </a:xfrm>
              <a:prstGeom prst="roundRect">
                <a:avLst/>
              </a:prstGeom>
              <a:solidFill>
                <a:schemeClr val="accent4"/>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86" name="타원 111">
                <a:extLst>
                  <a:ext uri="{FF2B5EF4-FFF2-40B4-BE49-F238E27FC236}">
                    <a16:creationId xmlns:a16="http://schemas.microsoft.com/office/drawing/2014/main" id="{3F7D3D44-CFD5-484A-897E-087EC611B74B}"/>
                  </a:ext>
                </a:extLst>
              </p:cNvPr>
              <p:cNvSpPr/>
              <p:nvPr/>
            </p:nvSpPr>
            <p:spPr>
              <a:xfrm>
                <a:off x="10732612" y="2479518"/>
                <a:ext cx="289711" cy="28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sp>
          <p:nvSpPr>
            <p:cNvPr id="82" name="Block Arc 11">
              <a:extLst>
                <a:ext uri="{FF2B5EF4-FFF2-40B4-BE49-F238E27FC236}">
                  <a16:creationId xmlns:a16="http://schemas.microsoft.com/office/drawing/2014/main" id="{FD4F1077-E96B-4845-9DD2-A56090A5A784}"/>
                </a:ext>
              </a:extLst>
            </p:cNvPr>
            <p:cNvSpPr/>
            <p:nvPr/>
          </p:nvSpPr>
          <p:spPr>
            <a:xfrm>
              <a:off x="9415738" y="4824489"/>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panose="020B0503020000020004" pitchFamily="34" charset="-127"/>
                <a:cs typeface="+mn-cs"/>
              </a:endParaRPr>
            </a:p>
          </p:txBody>
        </p:sp>
      </p:grpSp>
      <p:grpSp>
        <p:nvGrpSpPr>
          <p:cNvPr id="87" name="그룹 2">
            <a:extLst>
              <a:ext uri="{FF2B5EF4-FFF2-40B4-BE49-F238E27FC236}">
                <a16:creationId xmlns:a16="http://schemas.microsoft.com/office/drawing/2014/main" id="{ED8B6662-E737-4084-841E-9D0A36C12436}"/>
              </a:ext>
            </a:extLst>
          </p:cNvPr>
          <p:cNvGrpSpPr/>
          <p:nvPr/>
        </p:nvGrpSpPr>
        <p:grpSpPr>
          <a:xfrm>
            <a:off x="1801261" y="3418107"/>
            <a:ext cx="1181456" cy="1172060"/>
            <a:chOff x="2112749" y="3418107"/>
            <a:chExt cx="1181456" cy="1172060"/>
          </a:xfrm>
        </p:grpSpPr>
        <p:sp>
          <p:nvSpPr>
            <p:cNvPr id="88" name="자유형: 도형 113">
              <a:extLst>
                <a:ext uri="{FF2B5EF4-FFF2-40B4-BE49-F238E27FC236}">
                  <a16:creationId xmlns:a16="http://schemas.microsoft.com/office/drawing/2014/main" id="{02D65830-562E-437E-84C4-8B64E6D4927E}"/>
                </a:ext>
              </a:extLst>
            </p:cNvPr>
            <p:cNvSpPr>
              <a:spLocks noChangeAspect="1"/>
            </p:cNvSpPr>
            <p:nvPr/>
          </p:nvSpPr>
          <p:spPr>
            <a:xfrm rot="2848566">
              <a:off x="2117447" y="3413409"/>
              <a:ext cx="1172060" cy="1181456"/>
            </a:xfrm>
            <a:custGeom>
              <a:avLst/>
              <a:gdLst>
                <a:gd name="connsiteX0" fmla="*/ 302812 w 1172060"/>
                <a:gd name="connsiteY0" fmla="*/ 668924 h 1181456"/>
                <a:gd name="connsiteX1" fmla="*/ 629231 w 1172060"/>
                <a:gd name="connsiteY1" fmla="*/ 315506 h 1181456"/>
                <a:gd name="connsiteX2" fmla="*/ 1063707 w 1172060"/>
                <a:gd name="connsiteY2" fmla="*/ 395423 h 1181456"/>
                <a:gd name="connsiteX3" fmla="*/ 998378 w 1172060"/>
                <a:gd name="connsiteY3" fmla="*/ 964382 h 1181456"/>
                <a:gd name="connsiteX4" fmla="*/ 403821 w 1172060"/>
                <a:gd name="connsiteY4" fmla="*/ 1073546 h 1181456"/>
                <a:gd name="connsiteX5" fmla="*/ 403085 w 1172060"/>
                <a:gd name="connsiteY5" fmla="*/ 1072441 h 1181456"/>
                <a:gd name="connsiteX6" fmla="*/ 302812 w 1172060"/>
                <a:gd name="connsiteY6" fmla="*/ 668924 h 1181456"/>
                <a:gd name="connsiteX7" fmla="*/ 237854 w 1172060"/>
                <a:gd name="connsiteY7" fmla="*/ 595408 h 1181456"/>
                <a:gd name="connsiteX8" fmla="*/ 542985 w 1172060"/>
                <a:gd name="connsiteY8" fmla="*/ 262697 h 1181456"/>
                <a:gd name="connsiteX9" fmla="*/ 561746 w 1172060"/>
                <a:gd name="connsiteY9" fmla="*/ 261886 h 1181456"/>
                <a:gd name="connsiteX10" fmla="*/ 600889 w 1172060"/>
                <a:gd name="connsiteY10" fmla="*/ 297782 h 1181456"/>
                <a:gd name="connsiteX11" fmla="*/ 601700 w 1172060"/>
                <a:gd name="connsiteY11" fmla="*/ 316543 h 1181456"/>
                <a:gd name="connsiteX12" fmla="*/ 296568 w 1172060"/>
                <a:gd name="connsiteY12" fmla="*/ 649254 h 1181456"/>
                <a:gd name="connsiteX13" fmla="*/ 277807 w 1172060"/>
                <a:gd name="connsiteY13" fmla="*/ 650065 h 1181456"/>
                <a:gd name="connsiteX14" fmla="*/ 238665 w 1172060"/>
                <a:gd name="connsiteY14" fmla="*/ 614168 h 1181456"/>
                <a:gd name="connsiteX15" fmla="*/ 237854 w 1172060"/>
                <a:gd name="connsiteY15" fmla="*/ 595408 h 1181456"/>
                <a:gd name="connsiteX16" fmla="*/ 170715 w 1172060"/>
                <a:gd name="connsiteY16" fmla="*/ 196213 h 1181456"/>
                <a:gd name="connsiteX17" fmla="*/ 330127 w 1172060"/>
                <a:gd name="connsiteY17" fmla="*/ 165192 h 1181456"/>
                <a:gd name="connsiteX18" fmla="*/ 440075 w 1172060"/>
                <a:gd name="connsiteY18" fmla="*/ 1218 h 1181456"/>
                <a:gd name="connsiteX19" fmla="*/ 521596 w 1172060"/>
                <a:gd name="connsiteY19" fmla="*/ 248757 h 1181456"/>
                <a:gd name="connsiteX20" fmla="*/ 234141 w 1172060"/>
                <a:gd name="connsiteY20" fmla="*/ 569990 h 1181456"/>
                <a:gd name="connsiteX21" fmla="*/ 35337 w 1172060"/>
                <a:gd name="connsiteY21" fmla="*/ 578003 h 1181456"/>
                <a:gd name="connsiteX22" fmla="*/ 123970 w 1172060"/>
                <a:gd name="connsiteY22" fmla="*/ 403571 h 1181456"/>
                <a:gd name="connsiteX23" fmla="*/ 170715 w 1172060"/>
                <a:gd name="connsiteY23" fmla="*/ 196213 h 118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2060" h="1181456">
                  <a:moveTo>
                    <a:pt x="302812" y="668924"/>
                  </a:moveTo>
                  <a:lnTo>
                    <a:pt x="629231" y="315506"/>
                  </a:lnTo>
                  <a:cubicBezTo>
                    <a:pt x="848283" y="306381"/>
                    <a:pt x="978182" y="305056"/>
                    <a:pt x="1063707" y="395423"/>
                  </a:cubicBezTo>
                  <a:cubicBezTo>
                    <a:pt x="1170280" y="508029"/>
                    <a:pt x="1267197" y="650379"/>
                    <a:pt x="998378" y="964382"/>
                  </a:cubicBezTo>
                  <a:cubicBezTo>
                    <a:pt x="696240" y="1276281"/>
                    <a:pt x="521556" y="1194524"/>
                    <a:pt x="403821" y="1073546"/>
                  </a:cubicBezTo>
                  <a:lnTo>
                    <a:pt x="403085" y="1072441"/>
                  </a:lnTo>
                  <a:cubicBezTo>
                    <a:pt x="324908" y="984678"/>
                    <a:pt x="302320" y="883213"/>
                    <a:pt x="302812" y="668924"/>
                  </a:cubicBezTo>
                  <a:close/>
                  <a:moveTo>
                    <a:pt x="237854" y="595408"/>
                  </a:moveTo>
                  <a:lnTo>
                    <a:pt x="542985" y="262697"/>
                  </a:lnTo>
                  <a:cubicBezTo>
                    <a:pt x="547942" y="257292"/>
                    <a:pt x="556341" y="256929"/>
                    <a:pt x="561746" y="261886"/>
                  </a:cubicBezTo>
                  <a:lnTo>
                    <a:pt x="600889" y="297782"/>
                  </a:lnTo>
                  <a:cubicBezTo>
                    <a:pt x="606293" y="302739"/>
                    <a:pt x="606657" y="311139"/>
                    <a:pt x="601700" y="316543"/>
                  </a:cubicBezTo>
                  <a:lnTo>
                    <a:pt x="296568" y="649254"/>
                  </a:lnTo>
                  <a:cubicBezTo>
                    <a:pt x="291611" y="654659"/>
                    <a:pt x="283212" y="655022"/>
                    <a:pt x="277807" y="650065"/>
                  </a:cubicBezTo>
                  <a:lnTo>
                    <a:pt x="238665" y="614168"/>
                  </a:lnTo>
                  <a:cubicBezTo>
                    <a:pt x="233260" y="609211"/>
                    <a:pt x="232898" y="600812"/>
                    <a:pt x="237854" y="595408"/>
                  </a:cubicBezTo>
                  <a:close/>
                  <a:moveTo>
                    <a:pt x="170715" y="196213"/>
                  </a:moveTo>
                  <a:cubicBezTo>
                    <a:pt x="239941" y="133429"/>
                    <a:pt x="250327" y="149631"/>
                    <a:pt x="330127" y="165192"/>
                  </a:cubicBezTo>
                  <a:cubicBezTo>
                    <a:pt x="445765" y="184636"/>
                    <a:pt x="396659" y="17962"/>
                    <a:pt x="440075" y="1218"/>
                  </a:cubicBezTo>
                  <a:cubicBezTo>
                    <a:pt x="478089" y="-13442"/>
                    <a:pt x="565874" y="106294"/>
                    <a:pt x="521596" y="248757"/>
                  </a:cubicBezTo>
                  <a:cubicBezTo>
                    <a:pt x="421713" y="357668"/>
                    <a:pt x="334023" y="461079"/>
                    <a:pt x="234141" y="569990"/>
                  </a:cubicBezTo>
                  <a:cubicBezTo>
                    <a:pt x="126009" y="620334"/>
                    <a:pt x="81210" y="609522"/>
                    <a:pt x="35337" y="578003"/>
                  </a:cubicBezTo>
                  <a:cubicBezTo>
                    <a:pt x="-10537" y="546484"/>
                    <a:pt x="-37835" y="446419"/>
                    <a:pt x="123970" y="403571"/>
                  </a:cubicBezTo>
                  <a:cubicBezTo>
                    <a:pt x="185254" y="392132"/>
                    <a:pt x="69653" y="346354"/>
                    <a:pt x="170715" y="196213"/>
                  </a:cubicBezTo>
                  <a:close/>
                </a:path>
              </a:pathLst>
            </a:custGeom>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panose="020B0503020000020004" pitchFamily="34" charset="-127"/>
                <a:cs typeface="+mn-cs"/>
              </a:endParaRPr>
            </a:p>
          </p:txBody>
        </p:sp>
        <p:sp>
          <p:nvSpPr>
            <p:cNvPr id="89" name="Block Arc 11">
              <a:extLst>
                <a:ext uri="{FF2B5EF4-FFF2-40B4-BE49-F238E27FC236}">
                  <a16:creationId xmlns:a16="http://schemas.microsoft.com/office/drawing/2014/main" id="{055A7CF9-BB3B-4995-AB6C-F2FF19999200}"/>
                </a:ext>
              </a:extLst>
            </p:cNvPr>
            <p:cNvSpPr/>
            <p:nvPr/>
          </p:nvSpPr>
          <p:spPr>
            <a:xfrm>
              <a:off x="2575942" y="4011357"/>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panose="020B0503020000020004" pitchFamily="34" charset="-127"/>
                <a:cs typeface="+mn-cs"/>
              </a:endParaRPr>
            </a:p>
          </p:txBody>
        </p:sp>
      </p:grpSp>
      <p:sp>
        <p:nvSpPr>
          <p:cNvPr id="3" name="Rectangle 9">
            <a:extLst>
              <a:ext uri="{FF2B5EF4-FFF2-40B4-BE49-F238E27FC236}">
                <a16:creationId xmlns:a16="http://schemas.microsoft.com/office/drawing/2014/main" id="{E592D90F-ED9E-5E2C-D75A-648DE6A11E6C}"/>
              </a:ext>
            </a:extLst>
          </p:cNvPr>
          <p:cNvSpPr/>
          <p:nvPr/>
        </p:nvSpPr>
        <p:spPr>
          <a:xfrm>
            <a:off x="9198690" y="4576369"/>
            <a:ext cx="1183796" cy="88139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30" name="Rounded Rectangle 24">
            <a:extLst>
              <a:ext uri="{FF2B5EF4-FFF2-40B4-BE49-F238E27FC236}">
                <a16:creationId xmlns:a16="http://schemas.microsoft.com/office/drawing/2014/main" id="{72108CC0-B298-4C5D-BD8E-7CE8A3C9D035}"/>
              </a:ext>
            </a:extLst>
          </p:cNvPr>
          <p:cNvSpPr/>
          <p:nvPr/>
        </p:nvSpPr>
        <p:spPr>
          <a:xfrm rot="18900000">
            <a:off x="7978357" y="4943840"/>
            <a:ext cx="760772" cy="73971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31" name="TextBox 30">
            <a:extLst>
              <a:ext uri="{FF2B5EF4-FFF2-40B4-BE49-F238E27FC236}">
                <a16:creationId xmlns:a16="http://schemas.microsoft.com/office/drawing/2014/main" id="{09842C00-9650-4AAF-BAB3-D20BD07532B5}"/>
              </a:ext>
            </a:extLst>
          </p:cNvPr>
          <p:cNvSpPr txBox="1"/>
          <p:nvPr/>
        </p:nvSpPr>
        <p:spPr>
          <a:xfrm>
            <a:off x="8134819" y="5098658"/>
            <a:ext cx="498353" cy="369332"/>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ea typeface="맑은 고딕" panose="020B0503020000020004" pitchFamily="34" charset="-127"/>
                <a:cs typeface="Arial" pitchFamily="34" charset="0"/>
              </a:rPr>
              <a:t>03</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ea typeface="맑은 고딕" panose="020B0503020000020004" pitchFamily="34" charset="-127"/>
              <a:cs typeface="Arial" pitchFamily="34" charset="0"/>
            </a:endParaRPr>
          </a:p>
        </p:txBody>
      </p:sp>
      <p:sp>
        <p:nvSpPr>
          <p:cNvPr id="5" name="TextBox 4">
            <a:extLst>
              <a:ext uri="{FF2B5EF4-FFF2-40B4-BE49-F238E27FC236}">
                <a16:creationId xmlns:a16="http://schemas.microsoft.com/office/drawing/2014/main" id="{25E1207F-C4CB-05BF-CF05-DE50ECA4D122}"/>
              </a:ext>
            </a:extLst>
          </p:cNvPr>
          <p:cNvSpPr txBox="1"/>
          <p:nvPr/>
        </p:nvSpPr>
        <p:spPr>
          <a:xfrm>
            <a:off x="4626798" y="1390839"/>
            <a:ext cx="295062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توانمندسازی و آموزش مهار تهای شغلی</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7" name="TextBox 6">
            <a:extLst>
              <a:ext uri="{FF2B5EF4-FFF2-40B4-BE49-F238E27FC236}">
                <a16:creationId xmlns:a16="http://schemas.microsoft.com/office/drawing/2014/main" id="{43E50F48-D227-4188-EBAF-70C250A9A276}"/>
              </a:ext>
            </a:extLst>
          </p:cNvPr>
          <p:cNvSpPr txBox="1"/>
          <p:nvPr/>
        </p:nvSpPr>
        <p:spPr>
          <a:xfrm>
            <a:off x="4149227" y="1772573"/>
            <a:ext cx="3787972" cy="1067215"/>
          </a:xfrm>
          <a:prstGeom prst="rect">
            <a:avLst/>
          </a:prstGeom>
          <a:noFill/>
        </p:spPr>
        <p:txBody>
          <a:bodyPr wrap="square">
            <a:spAutoFit/>
          </a:bodyPr>
          <a:lstStyle/>
          <a:p>
            <a:pPr marL="0" marR="0" lvl="0" indent="0" algn="just"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IQ" sz="14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یکی از تفاوتهای شغلی فقرا و غیرفقرا در برخورداری از مشاغل ساده است. به نحوی</a:t>
            </a:r>
            <a:r>
              <a:rPr kumimoji="0" lang="fa-IR" sz="14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 </a:t>
            </a:r>
            <a:r>
              <a:rPr kumimoji="0" lang="ar-IQ" sz="14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که درصد برخورداری از مشاغل ساده در بین فقرا اختلاف معناداری با غیرفقرا دارد.</a:t>
            </a:r>
            <a:r>
              <a:rPr kumimoji="0" lang="fa-IR" sz="14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 </a:t>
            </a:r>
            <a:r>
              <a:rPr kumimoji="0" lang="ar-IQ" sz="14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ازاین رو توانمندسازی و برنامه های آموزش مهارت های شغلی یک توصیه سیاستی برای حمایت ازخانوارهای فقیراست.</a:t>
            </a:r>
            <a:endParaRPr kumimoji="0" lang="fa-IR" sz="14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9" name="TextBox 8">
            <a:extLst>
              <a:ext uri="{FF2B5EF4-FFF2-40B4-BE49-F238E27FC236}">
                <a16:creationId xmlns:a16="http://schemas.microsoft.com/office/drawing/2014/main" id="{B9F75188-7215-7DAC-1450-472D2FB76A7C}"/>
              </a:ext>
            </a:extLst>
          </p:cNvPr>
          <p:cNvSpPr txBox="1"/>
          <p:nvPr/>
        </p:nvSpPr>
        <p:spPr>
          <a:xfrm>
            <a:off x="4885714" y="2998027"/>
            <a:ext cx="280877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پوشش بخشی از هزینه های کودکان</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11" name="TextBox 10">
            <a:extLst>
              <a:ext uri="{FF2B5EF4-FFF2-40B4-BE49-F238E27FC236}">
                <a16:creationId xmlns:a16="http://schemas.microsoft.com/office/drawing/2014/main" id="{95155270-0979-9013-5A99-84749A57B777}"/>
              </a:ext>
            </a:extLst>
          </p:cNvPr>
          <p:cNvSpPr txBox="1"/>
          <p:nvPr/>
        </p:nvSpPr>
        <p:spPr>
          <a:xfrm>
            <a:off x="4226849" y="3292373"/>
            <a:ext cx="4366061" cy="1169551"/>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با توجه به بالاتر بودن نرخ خانوارهای دارای کودک در بین فقرا نسبت به غیرفقرا، توصیه می شود تا این منابع به جای توزیع رانت در بین مادران، صرف پوشش هزینه های مربوط به کودک مانند پرداخت مستمری به خانوارهای دارای کودک، پوشش هزینه های تحصیل کودکان و سرویس رفت و آمد به مدرسه، هزینه های بهداشتی رایگان و یا پوشک و تغذیه رایگان شود.</a:t>
            </a:r>
          </a:p>
        </p:txBody>
      </p:sp>
      <p:sp>
        <p:nvSpPr>
          <p:cNvPr id="13" name="TextBox 12">
            <a:extLst>
              <a:ext uri="{FF2B5EF4-FFF2-40B4-BE49-F238E27FC236}">
                <a16:creationId xmlns:a16="http://schemas.microsoft.com/office/drawing/2014/main" id="{5D521CF5-CBE1-FF72-986B-D8EC70132553}"/>
              </a:ext>
            </a:extLst>
          </p:cNvPr>
          <p:cNvSpPr txBox="1"/>
          <p:nvPr/>
        </p:nvSpPr>
        <p:spPr>
          <a:xfrm>
            <a:off x="5313088" y="4590672"/>
            <a:ext cx="1648314"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حمایت از مستأجران</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15" name="TextBox 14">
            <a:extLst>
              <a:ext uri="{FF2B5EF4-FFF2-40B4-BE49-F238E27FC236}">
                <a16:creationId xmlns:a16="http://schemas.microsoft.com/office/drawing/2014/main" id="{2DDFB7B1-637B-C5DB-E315-21845388296E}"/>
              </a:ext>
            </a:extLst>
          </p:cNvPr>
          <p:cNvSpPr txBox="1"/>
          <p:nvPr/>
        </p:nvSpPr>
        <p:spPr>
          <a:xfrm>
            <a:off x="4226849" y="4822151"/>
            <a:ext cx="3735076" cy="1200329"/>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از آنجا که نرخ استفاده از مسکن استیجاری در بین فقرا بیش از غیرفقراست. یک توصیه سیاستی برنامه های حمایتی از مستأجران است. درحالی که سیاست های مبتنی بر خانه دار کردن همه مردم معمولا با چالش های زیادی مواجه است، در دنیا برنامه های حمایتی متعددی برای مستأجران از قبیل کمک هزینه اجاره و یا مساکن اجتماعی وجود دارد که می تواند برای مدتی از مستأجران حمایت کند تا بتوانند در طول زمان به پس انداز کردن برای خرید خانه اقدام کنند.</a:t>
            </a:r>
          </a:p>
        </p:txBody>
      </p:sp>
      <p:sp>
        <p:nvSpPr>
          <p:cNvPr id="16" name="TextBox 15">
            <a:extLst>
              <a:ext uri="{FF2B5EF4-FFF2-40B4-BE49-F238E27FC236}">
                <a16:creationId xmlns:a16="http://schemas.microsoft.com/office/drawing/2014/main" id="{33BDF824-1096-2F11-496F-DBDA5E84B779}"/>
              </a:ext>
            </a:extLst>
          </p:cNvPr>
          <p:cNvSpPr txBox="1"/>
          <p:nvPr/>
        </p:nvSpPr>
        <p:spPr>
          <a:xfrm>
            <a:off x="163705" y="6444597"/>
            <a:ext cx="3270529"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(منبع:مرکز پژوهش های مجلس، 1402)</a:t>
            </a:r>
          </a:p>
        </p:txBody>
      </p:sp>
      <p:pic>
        <p:nvPicPr>
          <p:cNvPr id="4" name="Picture 3">
            <a:extLst>
              <a:ext uri="{FF2B5EF4-FFF2-40B4-BE49-F238E27FC236}">
                <a16:creationId xmlns:a16="http://schemas.microsoft.com/office/drawing/2014/main" id="{F7E6A792-7F4C-A53D-EE97-3CBC2E3A22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237403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sz="3600" dirty="0">
                <a:cs typeface="B Titr" panose="00000700000000000000" pitchFamily="2" charset="-78"/>
              </a:rPr>
              <a:t>دلایل وجود فقر نظام یافته در کشور</a:t>
            </a:r>
            <a:endParaRPr lang="en-US" sz="3600" dirty="0">
              <a:cs typeface="B Titr" panose="00000700000000000000" pitchFamily="2" charset="-78"/>
            </a:endParaRPr>
          </a:p>
        </p:txBody>
      </p:sp>
      <p:grpSp>
        <p:nvGrpSpPr>
          <p:cNvPr id="3" name="Group 2">
            <a:extLst>
              <a:ext uri="{FF2B5EF4-FFF2-40B4-BE49-F238E27FC236}">
                <a16:creationId xmlns:a16="http://schemas.microsoft.com/office/drawing/2014/main" id="{9BDB9BC5-7418-478F-968F-6A2806520597}"/>
              </a:ext>
            </a:extLst>
          </p:cNvPr>
          <p:cNvGrpSpPr/>
          <p:nvPr/>
        </p:nvGrpSpPr>
        <p:grpSpPr>
          <a:xfrm>
            <a:off x="6091073" y="1891573"/>
            <a:ext cx="6104901" cy="3870414"/>
            <a:chOff x="4567071" y="1679143"/>
            <a:chExt cx="6113041" cy="3870414"/>
          </a:xfrm>
          <a:solidFill>
            <a:srgbClr val="FFCC66"/>
          </a:solidFill>
        </p:grpSpPr>
        <p:sp>
          <p:nvSpPr>
            <p:cNvPr id="4" name="Rectangle 4">
              <a:extLst>
                <a:ext uri="{FF2B5EF4-FFF2-40B4-BE49-F238E27FC236}">
                  <a16:creationId xmlns:a16="http://schemas.microsoft.com/office/drawing/2014/main" id="{F31A739B-7A0A-431E-BF75-7A163A4E22AE}"/>
                </a:ext>
              </a:extLst>
            </p:cNvPr>
            <p:cNvSpPr/>
            <p:nvPr/>
          </p:nvSpPr>
          <p:spPr>
            <a:xfrm>
              <a:off x="4580881" y="3930857"/>
              <a:ext cx="1676901" cy="1618700"/>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97262"/>
                <a:gd name="connsiteX1" fmla="*/ 1676901 w 1676901"/>
                <a:gd name="connsiteY1" fmla="*/ 0 h 997262"/>
                <a:gd name="connsiteX2" fmla="*/ 1641390 w 1676901"/>
                <a:gd name="connsiteY2" fmla="*/ 997262 h 997262"/>
                <a:gd name="connsiteX3" fmla="*/ 0 w 1676901"/>
                <a:gd name="connsiteY3" fmla="*/ 171640 h 997262"/>
                <a:gd name="connsiteX4" fmla="*/ 8878 w 1676901"/>
                <a:gd name="connsiteY4" fmla="*/ 26632 h 997262"/>
                <a:gd name="connsiteX0" fmla="*/ 8878 w 1676901"/>
                <a:gd name="connsiteY0" fmla="*/ 26632 h 855219"/>
                <a:gd name="connsiteX1" fmla="*/ 1676901 w 1676901"/>
                <a:gd name="connsiteY1" fmla="*/ 0 h 855219"/>
                <a:gd name="connsiteX2" fmla="*/ 1650267 w 1676901"/>
                <a:gd name="connsiteY2" fmla="*/ 855219 h 855219"/>
                <a:gd name="connsiteX3" fmla="*/ 0 w 1676901"/>
                <a:gd name="connsiteY3" fmla="*/ 171640 h 855219"/>
                <a:gd name="connsiteX4" fmla="*/ 8878 w 1676901"/>
                <a:gd name="connsiteY4" fmla="*/ 26632 h 855219"/>
                <a:gd name="connsiteX0" fmla="*/ 8878 w 1676901"/>
                <a:gd name="connsiteY0" fmla="*/ 26632 h 935118"/>
                <a:gd name="connsiteX1" fmla="*/ 1676901 w 1676901"/>
                <a:gd name="connsiteY1" fmla="*/ 0 h 935118"/>
                <a:gd name="connsiteX2" fmla="*/ 1668023 w 1676901"/>
                <a:gd name="connsiteY2" fmla="*/ 935118 h 935118"/>
                <a:gd name="connsiteX3" fmla="*/ 0 w 1676901"/>
                <a:gd name="connsiteY3" fmla="*/ 171640 h 935118"/>
                <a:gd name="connsiteX4" fmla="*/ 8878 w 1676901"/>
                <a:gd name="connsiteY4" fmla="*/ 26632 h 935118"/>
                <a:gd name="connsiteX0" fmla="*/ 8878 w 1676901"/>
                <a:gd name="connsiteY0" fmla="*/ 26632 h 855219"/>
                <a:gd name="connsiteX1" fmla="*/ 1676901 w 1676901"/>
                <a:gd name="connsiteY1" fmla="*/ 0 h 855219"/>
                <a:gd name="connsiteX2" fmla="*/ 1659145 w 1676901"/>
                <a:gd name="connsiteY2" fmla="*/ 855219 h 855219"/>
                <a:gd name="connsiteX3" fmla="*/ 0 w 1676901"/>
                <a:gd name="connsiteY3" fmla="*/ 171640 h 855219"/>
                <a:gd name="connsiteX4" fmla="*/ 8878 w 1676901"/>
                <a:gd name="connsiteY4" fmla="*/ 26632 h 855219"/>
                <a:gd name="connsiteX0" fmla="*/ 8878 w 1676901"/>
                <a:gd name="connsiteY0" fmla="*/ 26632 h 864097"/>
                <a:gd name="connsiteX1" fmla="*/ 1676901 w 1676901"/>
                <a:gd name="connsiteY1" fmla="*/ 0 h 864097"/>
                <a:gd name="connsiteX2" fmla="*/ 1668023 w 1676901"/>
                <a:gd name="connsiteY2" fmla="*/ 864097 h 864097"/>
                <a:gd name="connsiteX3" fmla="*/ 0 w 1676901"/>
                <a:gd name="connsiteY3" fmla="*/ 171640 h 864097"/>
                <a:gd name="connsiteX4" fmla="*/ 8878 w 1676901"/>
                <a:gd name="connsiteY4" fmla="*/ 26632 h 864097"/>
                <a:gd name="connsiteX0" fmla="*/ 8878 w 1676901"/>
                <a:gd name="connsiteY0" fmla="*/ 26632 h 642156"/>
                <a:gd name="connsiteX1" fmla="*/ 1676901 w 1676901"/>
                <a:gd name="connsiteY1" fmla="*/ 0 h 642156"/>
                <a:gd name="connsiteX2" fmla="*/ 1659145 w 1676901"/>
                <a:gd name="connsiteY2" fmla="*/ 642156 h 642156"/>
                <a:gd name="connsiteX3" fmla="*/ 0 w 1676901"/>
                <a:gd name="connsiteY3" fmla="*/ 171640 h 642156"/>
                <a:gd name="connsiteX4" fmla="*/ 8878 w 1676901"/>
                <a:gd name="connsiteY4" fmla="*/ 26632 h 64215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43996"/>
                <a:gd name="connsiteX1" fmla="*/ 1676901 w 1676901"/>
                <a:gd name="connsiteY1" fmla="*/ 0 h 943996"/>
                <a:gd name="connsiteX2" fmla="*/ 1659145 w 1676901"/>
                <a:gd name="connsiteY2" fmla="*/ 943996 h 943996"/>
                <a:gd name="connsiteX3" fmla="*/ 0 w 1676901"/>
                <a:gd name="connsiteY3" fmla="*/ 171640 h 943996"/>
                <a:gd name="connsiteX4" fmla="*/ 8878 w 1676901"/>
                <a:gd name="connsiteY4" fmla="*/ 26632 h 943996"/>
                <a:gd name="connsiteX0" fmla="*/ 8878 w 1676901"/>
                <a:gd name="connsiteY0" fmla="*/ 26632 h 872975"/>
                <a:gd name="connsiteX1" fmla="*/ 1676901 w 1676901"/>
                <a:gd name="connsiteY1" fmla="*/ 0 h 872975"/>
                <a:gd name="connsiteX2" fmla="*/ 1668022 w 1676901"/>
                <a:gd name="connsiteY2" fmla="*/ 872975 h 872975"/>
                <a:gd name="connsiteX3" fmla="*/ 0 w 1676901"/>
                <a:gd name="connsiteY3" fmla="*/ 171640 h 872975"/>
                <a:gd name="connsiteX4" fmla="*/ 8878 w 1676901"/>
                <a:gd name="connsiteY4" fmla="*/ 26632 h 872975"/>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917365 h 1618700"/>
                <a:gd name="connsiteX4" fmla="*/ 0 w 1676901"/>
                <a:gd name="connsiteY4" fmla="*/ 0 h 1618700"/>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100620 h 1618700"/>
                <a:gd name="connsiteX4" fmla="*/ 0 w 1676901"/>
                <a:gd name="connsiteY4" fmla="*/ 0 h 1618700"/>
                <a:gd name="connsiteX0" fmla="*/ 0 w 1676901"/>
                <a:gd name="connsiteY0" fmla="*/ 0 h 1592067"/>
                <a:gd name="connsiteX1" fmla="*/ 1676901 w 1676901"/>
                <a:gd name="connsiteY1" fmla="*/ 745725 h 1592067"/>
                <a:gd name="connsiteX2" fmla="*/ 1659133 w 1676901"/>
                <a:gd name="connsiteY2" fmla="*/ 1592067 h 1592067"/>
                <a:gd name="connsiteX3" fmla="*/ 0 w 1676901"/>
                <a:gd name="connsiteY3" fmla="*/ 100620 h 1592067"/>
                <a:gd name="connsiteX4" fmla="*/ 0 w 1676901"/>
                <a:gd name="connsiteY4" fmla="*/ 0 h 1592067"/>
                <a:gd name="connsiteX0" fmla="*/ 0 w 1676901"/>
                <a:gd name="connsiteY0" fmla="*/ 0 h 1592067"/>
                <a:gd name="connsiteX1" fmla="*/ 1676901 w 1676901"/>
                <a:gd name="connsiteY1" fmla="*/ 745725 h 1592067"/>
                <a:gd name="connsiteX2" fmla="*/ 1668023 w 1676901"/>
                <a:gd name="connsiteY2" fmla="*/ 1592067 h 1592067"/>
                <a:gd name="connsiteX3" fmla="*/ 0 w 1676901"/>
                <a:gd name="connsiteY3" fmla="*/ 100620 h 1592067"/>
                <a:gd name="connsiteX4" fmla="*/ 0 w 1676901"/>
                <a:gd name="connsiteY4" fmla="*/ 0 h 1592067"/>
                <a:gd name="connsiteX0" fmla="*/ 0 w 1676901"/>
                <a:gd name="connsiteY0" fmla="*/ 0 h 1600945"/>
                <a:gd name="connsiteX1" fmla="*/ 1676901 w 1676901"/>
                <a:gd name="connsiteY1" fmla="*/ 745725 h 1600945"/>
                <a:gd name="connsiteX2" fmla="*/ 1668023 w 1676901"/>
                <a:gd name="connsiteY2" fmla="*/ 1600945 h 1600945"/>
                <a:gd name="connsiteX3" fmla="*/ 0 w 1676901"/>
                <a:gd name="connsiteY3" fmla="*/ 100620 h 1600945"/>
                <a:gd name="connsiteX4" fmla="*/ 0 w 1676901"/>
                <a:gd name="connsiteY4" fmla="*/ 0 h 1600945"/>
                <a:gd name="connsiteX0" fmla="*/ 0 w 1676901"/>
                <a:gd name="connsiteY0" fmla="*/ 0 h 1618700"/>
                <a:gd name="connsiteX1" fmla="*/ 1676901 w 1676901"/>
                <a:gd name="connsiteY1" fmla="*/ 745725 h 1618700"/>
                <a:gd name="connsiteX2" fmla="*/ 1668023 w 1676901"/>
                <a:gd name="connsiteY2" fmla="*/ 1618700 h 1618700"/>
                <a:gd name="connsiteX3" fmla="*/ 0 w 1676901"/>
                <a:gd name="connsiteY3" fmla="*/ 100620 h 1618700"/>
                <a:gd name="connsiteX4" fmla="*/ 0 w 1676901"/>
                <a:gd name="connsiteY4" fmla="*/ 0 h 161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1618700">
                  <a:moveTo>
                    <a:pt x="0" y="0"/>
                  </a:moveTo>
                  <a:lnTo>
                    <a:pt x="1676901" y="745725"/>
                  </a:lnTo>
                  <a:cubicBezTo>
                    <a:pt x="1676901" y="1030798"/>
                    <a:pt x="1668023" y="1333627"/>
                    <a:pt x="1668023" y="1618700"/>
                  </a:cubicBezTo>
                  <a:lnTo>
                    <a:pt x="0" y="1006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
          <p:nvSpPr>
            <p:cNvPr id="5" name="Rectangle 4">
              <a:extLst>
                <a:ext uri="{FF2B5EF4-FFF2-40B4-BE49-F238E27FC236}">
                  <a16:creationId xmlns:a16="http://schemas.microsoft.com/office/drawing/2014/main" id="{4743386D-0FAC-4979-AED1-E52267F725B8}"/>
                </a:ext>
              </a:extLst>
            </p:cNvPr>
            <p:cNvSpPr/>
            <p:nvPr/>
          </p:nvSpPr>
          <p:spPr>
            <a:xfrm>
              <a:off x="4572000" y="3731342"/>
              <a:ext cx="1676901" cy="86409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864097">
                  <a:moveTo>
                    <a:pt x="8878" y="26632"/>
                  </a:moveTo>
                  <a:lnTo>
                    <a:pt x="1676901" y="0"/>
                  </a:lnTo>
                  <a:cubicBezTo>
                    <a:pt x="1676901" y="285073"/>
                    <a:pt x="1659145" y="579024"/>
                    <a:pt x="1659145" y="864097"/>
                  </a:cubicBezTo>
                  <a:lnTo>
                    <a:pt x="0" y="171640"/>
                  </a:lnTo>
                  <a:lnTo>
                    <a:pt x="8878" y="266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362B47B5-8B23-4EF4-BCEC-DA14C698B6D8}"/>
                </a:ext>
              </a:extLst>
            </p:cNvPr>
            <p:cNvSpPr/>
            <p:nvPr/>
          </p:nvSpPr>
          <p:spPr>
            <a:xfrm>
              <a:off x="6228184" y="1679646"/>
              <a:ext cx="4451928" cy="10292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
          <p:nvSpPr>
            <p:cNvPr id="7" name="Rectangle 4">
              <a:extLst>
                <a:ext uri="{FF2B5EF4-FFF2-40B4-BE49-F238E27FC236}">
                  <a16:creationId xmlns:a16="http://schemas.microsoft.com/office/drawing/2014/main" id="{C7613E5E-F09A-484F-A9D3-3CA5AD4800ED}"/>
                </a:ext>
              </a:extLst>
            </p:cNvPr>
            <p:cNvSpPr/>
            <p:nvPr/>
          </p:nvSpPr>
          <p:spPr>
            <a:xfrm>
              <a:off x="4577918" y="1679143"/>
              <a:ext cx="1668022" cy="198856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02959 h 1812454"/>
                <a:gd name="connsiteX1" fmla="*/ 1657230 w 1668022"/>
                <a:gd name="connsiteY1" fmla="*/ 0 h 1812454"/>
                <a:gd name="connsiteX2" fmla="*/ 1668022 w 1668022"/>
                <a:gd name="connsiteY2" fmla="*/ 844787 h 1812454"/>
                <a:gd name="connsiteX3" fmla="*/ 35511 w 1668022"/>
                <a:gd name="connsiteY3" fmla="*/ 1812454 h 1812454"/>
                <a:gd name="connsiteX4" fmla="*/ 0 w 1668022"/>
                <a:gd name="connsiteY4" fmla="*/ 1702959 h 1812454"/>
                <a:gd name="connsiteX0" fmla="*/ 0 w 1668022"/>
                <a:gd name="connsiteY0" fmla="*/ 1720343 h 1829838"/>
                <a:gd name="connsiteX1" fmla="*/ 1664192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68022"/>
                <a:gd name="connsiteY0" fmla="*/ 1713389 h 1822884"/>
                <a:gd name="connsiteX1" fmla="*/ 1664192 w 1668022"/>
                <a:gd name="connsiteY1" fmla="*/ 0 h 1822884"/>
                <a:gd name="connsiteX2" fmla="*/ 1668022 w 1668022"/>
                <a:gd name="connsiteY2" fmla="*/ 855217 h 1822884"/>
                <a:gd name="connsiteX3" fmla="*/ 35511 w 1668022"/>
                <a:gd name="connsiteY3" fmla="*/ 1822884 h 1822884"/>
                <a:gd name="connsiteX4" fmla="*/ 0 w 1668022"/>
                <a:gd name="connsiteY4" fmla="*/ 1713389 h 18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022" h="1822884">
                  <a:moveTo>
                    <a:pt x="0" y="1713389"/>
                  </a:moveTo>
                  <a:lnTo>
                    <a:pt x="1664192" y="0"/>
                  </a:lnTo>
                  <a:cubicBezTo>
                    <a:pt x="1665469" y="287390"/>
                    <a:pt x="1666745" y="567827"/>
                    <a:pt x="1668022" y="855217"/>
                  </a:cubicBezTo>
                  <a:lnTo>
                    <a:pt x="35511" y="1822884"/>
                  </a:lnTo>
                  <a:lnTo>
                    <a:pt x="0" y="1713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7F5F7553-139D-4768-9632-0AF09F99EC17}"/>
                </a:ext>
              </a:extLst>
            </p:cNvPr>
            <p:cNvSpPr/>
            <p:nvPr/>
          </p:nvSpPr>
          <p:spPr>
            <a:xfrm>
              <a:off x="6228184" y="2787832"/>
              <a:ext cx="4451928" cy="864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9" name="Rectangle 8">
              <a:extLst>
                <a:ext uri="{FF2B5EF4-FFF2-40B4-BE49-F238E27FC236}">
                  <a16:creationId xmlns:a16="http://schemas.microsoft.com/office/drawing/2014/main" id="{48C408DA-C626-480A-8AEE-2C9EA413BBFB}"/>
                </a:ext>
              </a:extLst>
            </p:cNvPr>
            <p:cNvSpPr/>
            <p:nvPr/>
          </p:nvSpPr>
          <p:spPr>
            <a:xfrm>
              <a:off x="6228184" y="3730840"/>
              <a:ext cx="4451928" cy="864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8AE62DE9-0A7A-4AAC-80DB-702F1022C6B1}"/>
                </a:ext>
              </a:extLst>
            </p:cNvPr>
            <p:cNvSpPr/>
            <p:nvPr/>
          </p:nvSpPr>
          <p:spPr>
            <a:xfrm>
              <a:off x="6228184" y="4673848"/>
              <a:ext cx="4451928" cy="864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
          <p:nvSpPr>
            <p:cNvPr id="11" name="Rectangle 4">
              <a:extLst>
                <a:ext uri="{FF2B5EF4-FFF2-40B4-BE49-F238E27FC236}">
                  <a16:creationId xmlns:a16="http://schemas.microsoft.com/office/drawing/2014/main" id="{E35BB67F-FE5F-4E6B-AC61-E4E4BC5C4FC0}"/>
                </a:ext>
              </a:extLst>
            </p:cNvPr>
            <p:cNvSpPr/>
            <p:nvPr/>
          </p:nvSpPr>
          <p:spPr>
            <a:xfrm>
              <a:off x="4567071" y="2791036"/>
              <a:ext cx="1685778" cy="100267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68023" y="0"/>
                  </a:lnTo>
                  <a:lnTo>
                    <a:pt x="1685778" y="855218"/>
                  </a:lnTo>
                  <a:lnTo>
                    <a:pt x="8878" y="908486"/>
                  </a:lnTo>
                  <a:cubicBezTo>
                    <a:pt x="8878" y="573106"/>
                    <a:pt x="0" y="1240901"/>
                    <a:pt x="0" y="9055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grpSp>
      <p:grpSp>
        <p:nvGrpSpPr>
          <p:cNvPr id="12" name="Group 11">
            <a:extLst>
              <a:ext uri="{FF2B5EF4-FFF2-40B4-BE49-F238E27FC236}">
                <a16:creationId xmlns:a16="http://schemas.microsoft.com/office/drawing/2014/main" id="{30A68AF0-67CE-446A-B613-805151AF4F63}"/>
              </a:ext>
            </a:extLst>
          </p:cNvPr>
          <p:cNvGrpSpPr/>
          <p:nvPr/>
        </p:nvGrpSpPr>
        <p:grpSpPr>
          <a:xfrm flipH="1">
            <a:off x="2020" y="1891573"/>
            <a:ext cx="6114323" cy="3877909"/>
            <a:chOff x="4474601" y="1662770"/>
            <a:chExt cx="6121796" cy="3877909"/>
          </a:xfrm>
          <a:solidFill>
            <a:srgbClr val="FFCC66"/>
          </a:solidFill>
        </p:grpSpPr>
        <p:sp>
          <p:nvSpPr>
            <p:cNvPr id="13" name="Rectangle 4">
              <a:extLst>
                <a:ext uri="{FF2B5EF4-FFF2-40B4-BE49-F238E27FC236}">
                  <a16:creationId xmlns:a16="http://schemas.microsoft.com/office/drawing/2014/main" id="{04B65B25-DEE2-4A27-B66F-2A63741B84AB}"/>
                </a:ext>
              </a:extLst>
            </p:cNvPr>
            <p:cNvSpPr/>
            <p:nvPr/>
          </p:nvSpPr>
          <p:spPr>
            <a:xfrm>
              <a:off x="4488401" y="3921979"/>
              <a:ext cx="1676901" cy="1618700"/>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97262"/>
                <a:gd name="connsiteX1" fmla="*/ 1676901 w 1676901"/>
                <a:gd name="connsiteY1" fmla="*/ 0 h 997262"/>
                <a:gd name="connsiteX2" fmla="*/ 1641390 w 1676901"/>
                <a:gd name="connsiteY2" fmla="*/ 997262 h 997262"/>
                <a:gd name="connsiteX3" fmla="*/ 0 w 1676901"/>
                <a:gd name="connsiteY3" fmla="*/ 171640 h 997262"/>
                <a:gd name="connsiteX4" fmla="*/ 8878 w 1676901"/>
                <a:gd name="connsiteY4" fmla="*/ 26632 h 997262"/>
                <a:gd name="connsiteX0" fmla="*/ 8878 w 1676901"/>
                <a:gd name="connsiteY0" fmla="*/ 26632 h 855219"/>
                <a:gd name="connsiteX1" fmla="*/ 1676901 w 1676901"/>
                <a:gd name="connsiteY1" fmla="*/ 0 h 855219"/>
                <a:gd name="connsiteX2" fmla="*/ 1650267 w 1676901"/>
                <a:gd name="connsiteY2" fmla="*/ 855219 h 855219"/>
                <a:gd name="connsiteX3" fmla="*/ 0 w 1676901"/>
                <a:gd name="connsiteY3" fmla="*/ 171640 h 855219"/>
                <a:gd name="connsiteX4" fmla="*/ 8878 w 1676901"/>
                <a:gd name="connsiteY4" fmla="*/ 26632 h 855219"/>
                <a:gd name="connsiteX0" fmla="*/ 8878 w 1676901"/>
                <a:gd name="connsiteY0" fmla="*/ 26632 h 935118"/>
                <a:gd name="connsiteX1" fmla="*/ 1676901 w 1676901"/>
                <a:gd name="connsiteY1" fmla="*/ 0 h 935118"/>
                <a:gd name="connsiteX2" fmla="*/ 1668023 w 1676901"/>
                <a:gd name="connsiteY2" fmla="*/ 935118 h 935118"/>
                <a:gd name="connsiteX3" fmla="*/ 0 w 1676901"/>
                <a:gd name="connsiteY3" fmla="*/ 171640 h 935118"/>
                <a:gd name="connsiteX4" fmla="*/ 8878 w 1676901"/>
                <a:gd name="connsiteY4" fmla="*/ 26632 h 935118"/>
                <a:gd name="connsiteX0" fmla="*/ 8878 w 1676901"/>
                <a:gd name="connsiteY0" fmla="*/ 26632 h 855219"/>
                <a:gd name="connsiteX1" fmla="*/ 1676901 w 1676901"/>
                <a:gd name="connsiteY1" fmla="*/ 0 h 855219"/>
                <a:gd name="connsiteX2" fmla="*/ 1659145 w 1676901"/>
                <a:gd name="connsiteY2" fmla="*/ 855219 h 855219"/>
                <a:gd name="connsiteX3" fmla="*/ 0 w 1676901"/>
                <a:gd name="connsiteY3" fmla="*/ 171640 h 855219"/>
                <a:gd name="connsiteX4" fmla="*/ 8878 w 1676901"/>
                <a:gd name="connsiteY4" fmla="*/ 26632 h 855219"/>
                <a:gd name="connsiteX0" fmla="*/ 8878 w 1676901"/>
                <a:gd name="connsiteY0" fmla="*/ 26632 h 864097"/>
                <a:gd name="connsiteX1" fmla="*/ 1676901 w 1676901"/>
                <a:gd name="connsiteY1" fmla="*/ 0 h 864097"/>
                <a:gd name="connsiteX2" fmla="*/ 1668023 w 1676901"/>
                <a:gd name="connsiteY2" fmla="*/ 864097 h 864097"/>
                <a:gd name="connsiteX3" fmla="*/ 0 w 1676901"/>
                <a:gd name="connsiteY3" fmla="*/ 171640 h 864097"/>
                <a:gd name="connsiteX4" fmla="*/ 8878 w 1676901"/>
                <a:gd name="connsiteY4" fmla="*/ 26632 h 864097"/>
                <a:gd name="connsiteX0" fmla="*/ 8878 w 1676901"/>
                <a:gd name="connsiteY0" fmla="*/ 26632 h 642156"/>
                <a:gd name="connsiteX1" fmla="*/ 1676901 w 1676901"/>
                <a:gd name="connsiteY1" fmla="*/ 0 h 642156"/>
                <a:gd name="connsiteX2" fmla="*/ 1659145 w 1676901"/>
                <a:gd name="connsiteY2" fmla="*/ 642156 h 642156"/>
                <a:gd name="connsiteX3" fmla="*/ 0 w 1676901"/>
                <a:gd name="connsiteY3" fmla="*/ 171640 h 642156"/>
                <a:gd name="connsiteX4" fmla="*/ 8878 w 1676901"/>
                <a:gd name="connsiteY4" fmla="*/ 26632 h 64215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43996"/>
                <a:gd name="connsiteX1" fmla="*/ 1676901 w 1676901"/>
                <a:gd name="connsiteY1" fmla="*/ 0 h 943996"/>
                <a:gd name="connsiteX2" fmla="*/ 1659145 w 1676901"/>
                <a:gd name="connsiteY2" fmla="*/ 943996 h 943996"/>
                <a:gd name="connsiteX3" fmla="*/ 0 w 1676901"/>
                <a:gd name="connsiteY3" fmla="*/ 171640 h 943996"/>
                <a:gd name="connsiteX4" fmla="*/ 8878 w 1676901"/>
                <a:gd name="connsiteY4" fmla="*/ 26632 h 943996"/>
                <a:gd name="connsiteX0" fmla="*/ 8878 w 1676901"/>
                <a:gd name="connsiteY0" fmla="*/ 26632 h 872975"/>
                <a:gd name="connsiteX1" fmla="*/ 1676901 w 1676901"/>
                <a:gd name="connsiteY1" fmla="*/ 0 h 872975"/>
                <a:gd name="connsiteX2" fmla="*/ 1668022 w 1676901"/>
                <a:gd name="connsiteY2" fmla="*/ 872975 h 872975"/>
                <a:gd name="connsiteX3" fmla="*/ 0 w 1676901"/>
                <a:gd name="connsiteY3" fmla="*/ 171640 h 872975"/>
                <a:gd name="connsiteX4" fmla="*/ 8878 w 1676901"/>
                <a:gd name="connsiteY4" fmla="*/ 26632 h 872975"/>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917365 h 1618700"/>
                <a:gd name="connsiteX4" fmla="*/ 0 w 1676901"/>
                <a:gd name="connsiteY4" fmla="*/ 0 h 1618700"/>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100620 h 1618700"/>
                <a:gd name="connsiteX4" fmla="*/ 0 w 1676901"/>
                <a:gd name="connsiteY4" fmla="*/ 0 h 161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1618700">
                  <a:moveTo>
                    <a:pt x="0" y="0"/>
                  </a:moveTo>
                  <a:lnTo>
                    <a:pt x="1676901" y="745725"/>
                  </a:lnTo>
                  <a:cubicBezTo>
                    <a:pt x="1676901" y="1030798"/>
                    <a:pt x="1668022" y="1333627"/>
                    <a:pt x="1668022" y="1618700"/>
                  </a:cubicBezTo>
                  <a:lnTo>
                    <a:pt x="0" y="1006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14" name="Rectangle 4">
              <a:extLst>
                <a:ext uri="{FF2B5EF4-FFF2-40B4-BE49-F238E27FC236}">
                  <a16:creationId xmlns:a16="http://schemas.microsoft.com/office/drawing/2014/main" id="{32EF72FB-17FB-4514-B9C7-B0870C42F50D}"/>
                </a:ext>
              </a:extLst>
            </p:cNvPr>
            <p:cNvSpPr/>
            <p:nvPr/>
          </p:nvSpPr>
          <p:spPr>
            <a:xfrm>
              <a:off x="4479520" y="3731342"/>
              <a:ext cx="1676901" cy="86409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864097">
                  <a:moveTo>
                    <a:pt x="8878" y="26632"/>
                  </a:moveTo>
                  <a:lnTo>
                    <a:pt x="1676901" y="0"/>
                  </a:lnTo>
                  <a:cubicBezTo>
                    <a:pt x="1676901" y="285073"/>
                    <a:pt x="1659145" y="579024"/>
                    <a:pt x="1659145" y="864097"/>
                  </a:cubicBezTo>
                  <a:lnTo>
                    <a:pt x="0" y="171640"/>
                  </a:lnTo>
                  <a:lnTo>
                    <a:pt x="8878" y="266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
          <p:nvSpPr>
            <p:cNvPr id="15" name="Rectangle 14">
              <a:extLst>
                <a:ext uri="{FF2B5EF4-FFF2-40B4-BE49-F238E27FC236}">
                  <a16:creationId xmlns:a16="http://schemas.microsoft.com/office/drawing/2014/main" id="{CE30BC84-E0D5-4D87-939C-388FBD03E74B}"/>
                </a:ext>
              </a:extLst>
            </p:cNvPr>
            <p:cNvSpPr/>
            <p:nvPr/>
          </p:nvSpPr>
          <p:spPr>
            <a:xfrm rot="10800000">
              <a:off x="6144963" y="1662770"/>
              <a:ext cx="4451434" cy="1046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16" name="Rectangle 4">
              <a:extLst>
                <a:ext uri="{FF2B5EF4-FFF2-40B4-BE49-F238E27FC236}">
                  <a16:creationId xmlns:a16="http://schemas.microsoft.com/office/drawing/2014/main" id="{7AA2226F-7B75-4654-B4FC-17B518AA0DFA}"/>
                </a:ext>
              </a:extLst>
            </p:cNvPr>
            <p:cNvSpPr/>
            <p:nvPr/>
          </p:nvSpPr>
          <p:spPr>
            <a:xfrm>
              <a:off x="4485444" y="1679142"/>
              <a:ext cx="1670406" cy="2114573"/>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
          <p:nvSpPr>
            <p:cNvPr id="17" name="Rectangle 16">
              <a:extLst>
                <a:ext uri="{FF2B5EF4-FFF2-40B4-BE49-F238E27FC236}">
                  <a16:creationId xmlns:a16="http://schemas.microsoft.com/office/drawing/2014/main" id="{8F7B3674-242B-4743-BB1C-6DFB1B4FAD23}"/>
                </a:ext>
              </a:extLst>
            </p:cNvPr>
            <p:cNvSpPr/>
            <p:nvPr/>
          </p:nvSpPr>
          <p:spPr>
            <a:xfrm rot="10800000">
              <a:off x="6144962" y="2787832"/>
              <a:ext cx="4451434" cy="864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
          <p:nvSpPr>
            <p:cNvPr id="18" name="Rectangle 17">
              <a:extLst>
                <a:ext uri="{FF2B5EF4-FFF2-40B4-BE49-F238E27FC236}">
                  <a16:creationId xmlns:a16="http://schemas.microsoft.com/office/drawing/2014/main" id="{ABCCF149-AC4D-45D6-BB37-A77AC4F06DC4}"/>
                </a:ext>
              </a:extLst>
            </p:cNvPr>
            <p:cNvSpPr/>
            <p:nvPr/>
          </p:nvSpPr>
          <p:spPr>
            <a:xfrm rot="10800000">
              <a:off x="6135715" y="3730840"/>
              <a:ext cx="4451434" cy="864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19" name="Rectangle 18">
              <a:extLst>
                <a:ext uri="{FF2B5EF4-FFF2-40B4-BE49-F238E27FC236}">
                  <a16:creationId xmlns:a16="http://schemas.microsoft.com/office/drawing/2014/main" id="{584F620A-3EFD-4D3C-A5BF-18613EF1C1EA}"/>
                </a:ext>
              </a:extLst>
            </p:cNvPr>
            <p:cNvSpPr/>
            <p:nvPr/>
          </p:nvSpPr>
          <p:spPr>
            <a:xfrm rot="10800000">
              <a:off x="6135715" y="4673848"/>
              <a:ext cx="4451434" cy="864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
          <p:nvSpPr>
            <p:cNvPr id="20" name="Rectangle 4">
              <a:extLst>
                <a:ext uri="{FF2B5EF4-FFF2-40B4-BE49-F238E27FC236}">
                  <a16:creationId xmlns:a16="http://schemas.microsoft.com/office/drawing/2014/main" id="{2A086DFF-3D53-4066-ADCD-5411D331D3B9}"/>
                </a:ext>
              </a:extLst>
            </p:cNvPr>
            <p:cNvSpPr/>
            <p:nvPr/>
          </p:nvSpPr>
          <p:spPr>
            <a:xfrm>
              <a:off x="4474601" y="2791036"/>
              <a:ext cx="1685778" cy="100267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85778"/>
                <a:gd name="connsiteY0" fmla="*/ 905521 h 1002679"/>
                <a:gd name="connsiteX1" fmla="*/ 1678467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78467" y="0"/>
                  </a:lnTo>
                  <a:lnTo>
                    <a:pt x="1685778" y="855218"/>
                  </a:lnTo>
                  <a:lnTo>
                    <a:pt x="8878" y="908486"/>
                  </a:lnTo>
                  <a:cubicBezTo>
                    <a:pt x="8878" y="573106"/>
                    <a:pt x="0" y="1240901"/>
                    <a:pt x="0" y="9055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grpSp>
      <p:grpSp>
        <p:nvGrpSpPr>
          <p:cNvPr id="21" name="Group 20">
            <a:extLst>
              <a:ext uri="{FF2B5EF4-FFF2-40B4-BE49-F238E27FC236}">
                <a16:creationId xmlns:a16="http://schemas.microsoft.com/office/drawing/2014/main" id="{296BFA98-9284-42A9-8359-FBC451B9138F}"/>
              </a:ext>
            </a:extLst>
          </p:cNvPr>
          <p:cNvGrpSpPr/>
          <p:nvPr/>
        </p:nvGrpSpPr>
        <p:grpSpPr>
          <a:xfrm>
            <a:off x="7774606" y="1862295"/>
            <a:ext cx="4404544" cy="1228281"/>
            <a:chOff x="6314362" y="1937524"/>
            <a:chExt cx="2862366" cy="1176312"/>
          </a:xfrm>
        </p:grpSpPr>
        <p:sp>
          <p:nvSpPr>
            <p:cNvPr id="22" name="TextBox 21">
              <a:extLst>
                <a:ext uri="{FF2B5EF4-FFF2-40B4-BE49-F238E27FC236}">
                  <a16:creationId xmlns:a16="http://schemas.microsoft.com/office/drawing/2014/main" id="{89F6652E-BDEB-4AA6-9793-AA281584356D}"/>
                </a:ext>
              </a:extLst>
            </p:cNvPr>
            <p:cNvSpPr txBox="1"/>
            <p:nvPr/>
          </p:nvSpPr>
          <p:spPr>
            <a:xfrm>
              <a:off x="6314362" y="2141146"/>
              <a:ext cx="2862365" cy="972690"/>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200" b="0"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رشد فراگیر به معنای فراهم کردن فرصتهای برابر برای همگان جهت مشارکت در ایجاد رشد اقتصادی و بهره مندی از مواهب رشد است. به عبارتی با افزایش رشد اقتصادی، افزایش سرمایه گذاری مولد، افزایش بهره وری نیروی کار، رفع تبعیض ها و خلق فرصت های اشتغال میتوان به رشد فراگیر دست یافت.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a:t>
              </a:r>
              <a:endParaRPr kumimoji="0" lang="ko-KR" altLang="en-US" sz="1200" b="0"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sp>
          <p:nvSpPr>
            <p:cNvPr id="23" name="TextBox 22">
              <a:extLst>
                <a:ext uri="{FF2B5EF4-FFF2-40B4-BE49-F238E27FC236}">
                  <a16:creationId xmlns:a16="http://schemas.microsoft.com/office/drawing/2014/main" id="{2ED150D5-C0DE-4493-A546-7ED021CF3500}"/>
                </a:ext>
              </a:extLst>
            </p:cNvPr>
            <p:cNvSpPr txBox="1"/>
            <p:nvPr/>
          </p:nvSpPr>
          <p:spPr>
            <a:xfrm>
              <a:off x="6944479" y="1937524"/>
              <a:ext cx="2232249" cy="265279"/>
            </a:xfrm>
            <a:prstGeom prst="rect">
              <a:avLst/>
            </a:prstGeom>
            <a:noFill/>
          </p:spPr>
          <p:txBody>
            <a:bodyPr wrap="square" rtlCol="0">
              <a:spAutoFit/>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عدم توجه به فراگیری رشد اقتصادی</a:t>
              </a:r>
              <a:endParaRPr kumimoji="0" lang="ko-KR" altLang="en-US"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grpSp>
      <p:grpSp>
        <p:nvGrpSpPr>
          <p:cNvPr id="24" name="Group 23">
            <a:extLst>
              <a:ext uri="{FF2B5EF4-FFF2-40B4-BE49-F238E27FC236}">
                <a16:creationId xmlns:a16="http://schemas.microsoft.com/office/drawing/2014/main" id="{5FA1D77A-6062-41B4-B051-CC4FDE74B053}"/>
              </a:ext>
            </a:extLst>
          </p:cNvPr>
          <p:cNvGrpSpPr/>
          <p:nvPr/>
        </p:nvGrpSpPr>
        <p:grpSpPr>
          <a:xfrm>
            <a:off x="7781497" y="2999761"/>
            <a:ext cx="4410504" cy="1073511"/>
            <a:chOff x="6311801" y="1917051"/>
            <a:chExt cx="2866240" cy="1028089"/>
          </a:xfrm>
        </p:grpSpPr>
        <p:sp>
          <p:nvSpPr>
            <p:cNvPr id="25" name="TextBox 24">
              <a:extLst>
                <a:ext uri="{FF2B5EF4-FFF2-40B4-BE49-F238E27FC236}">
                  <a16:creationId xmlns:a16="http://schemas.microsoft.com/office/drawing/2014/main" id="{91D6460C-55DA-41A2-8BAE-1B29D954BB86}"/>
                </a:ext>
              </a:extLst>
            </p:cNvPr>
            <p:cNvSpPr txBox="1"/>
            <p:nvPr/>
          </p:nvSpPr>
          <p:spPr>
            <a:xfrm>
              <a:off x="6311801" y="2149303"/>
              <a:ext cx="2866240" cy="795837"/>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200" b="0"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بررسی وضعیت فعالیت سرپرستان خانوار در سه دهک پایین درآمدی نشان میدهد که بیش از نیمی از سرپرستان خانوارها در سه دهک اول درآمدی شاغل هستند. لیکن داشتن شغل امکان خروج آنها را از فقر فراهم نکرده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a:t>
              </a:r>
              <a:endParaRPr kumimoji="0" lang="ko-KR" altLang="en-US" sz="1200" b="0"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sp>
          <p:nvSpPr>
            <p:cNvPr id="26" name="TextBox 25">
              <a:extLst>
                <a:ext uri="{FF2B5EF4-FFF2-40B4-BE49-F238E27FC236}">
                  <a16:creationId xmlns:a16="http://schemas.microsoft.com/office/drawing/2014/main" id="{A264E70D-B8E8-4C77-A0E2-8A2B83A2F93F}"/>
                </a:ext>
              </a:extLst>
            </p:cNvPr>
            <p:cNvSpPr txBox="1"/>
            <p:nvPr/>
          </p:nvSpPr>
          <p:spPr>
            <a:xfrm>
              <a:off x="6849661" y="1917051"/>
              <a:ext cx="2232249" cy="265279"/>
            </a:xfrm>
            <a:prstGeom prst="rect">
              <a:avLst/>
            </a:prstGeom>
            <a:noFill/>
          </p:spPr>
          <p:txBody>
            <a:bodyPr wrap="square" rtlCol="0">
              <a:spAutoFit/>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وجود شاغلین با درآمد پایین</a:t>
              </a:r>
              <a:endParaRPr kumimoji="0" lang="ko-KR" altLang="en-US"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grpSp>
      <p:sp>
        <p:nvSpPr>
          <p:cNvPr id="29" name="TextBox 28">
            <a:extLst>
              <a:ext uri="{FF2B5EF4-FFF2-40B4-BE49-F238E27FC236}">
                <a16:creationId xmlns:a16="http://schemas.microsoft.com/office/drawing/2014/main" id="{E11D8504-E8F4-4D95-9D8A-AE82FB9BC761}"/>
              </a:ext>
            </a:extLst>
          </p:cNvPr>
          <p:cNvSpPr txBox="1"/>
          <p:nvPr/>
        </p:nvSpPr>
        <p:spPr>
          <a:xfrm>
            <a:off x="8664778" y="4055240"/>
            <a:ext cx="3434933" cy="276999"/>
          </a:xfrm>
          <a:prstGeom prst="rect">
            <a:avLst/>
          </a:prstGeom>
          <a:noFill/>
        </p:spPr>
        <p:txBody>
          <a:bodyPr wrap="square" rtlCol="0">
            <a:spAutoFit/>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عدم توجه به كیفیت آموزشهای رسمي و غیررسمي</a:t>
            </a:r>
          </a:p>
        </p:txBody>
      </p:sp>
      <p:sp>
        <p:nvSpPr>
          <p:cNvPr id="32" name="TextBox 31">
            <a:extLst>
              <a:ext uri="{FF2B5EF4-FFF2-40B4-BE49-F238E27FC236}">
                <a16:creationId xmlns:a16="http://schemas.microsoft.com/office/drawing/2014/main" id="{8351C255-94A2-4183-B9D9-AEFF3F6BF295}"/>
              </a:ext>
            </a:extLst>
          </p:cNvPr>
          <p:cNvSpPr txBox="1"/>
          <p:nvPr/>
        </p:nvSpPr>
        <p:spPr>
          <a:xfrm>
            <a:off x="8105561" y="4273632"/>
            <a:ext cx="4040295" cy="461665"/>
          </a:xfrm>
          <a:prstGeom prst="rect">
            <a:avLst/>
          </a:prstGeom>
          <a:noFill/>
        </p:spPr>
        <p:txBody>
          <a:bodyPr wrap="square" rtlCol="0">
            <a:spAutoFit/>
          </a:bodyPr>
          <a:lstStyle/>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ضعف در مکانیزم های نظارت و ارزیابي اثربخشي در طرحهای حمایتي و اشتغال زایي</a:t>
            </a:r>
            <a:endParaRPr kumimoji="0" lang="ko-KR" altLang="en-US"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grpSp>
        <p:nvGrpSpPr>
          <p:cNvPr id="33" name="Group 32">
            <a:extLst>
              <a:ext uri="{FF2B5EF4-FFF2-40B4-BE49-F238E27FC236}">
                <a16:creationId xmlns:a16="http://schemas.microsoft.com/office/drawing/2014/main" id="{6A4053CD-7F8C-492B-8C0C-0F0A08EF85E5}"/>
              </a:ext>
            </a:extLst>
          </p:cNvPr>
          <p:cNvGrpSpPr/>
          <p:nvPr/>
        </p:nvGrpSpPr>
        <p:grpSpPr>
          <a:xfrm>
            <a:off x="76671" y="1934573"/>
            <a:ext cx="4379761" cy="905601"/>
            <a:chOff x="5941813" y="1788098"/>
            <a:chExt cx="2895343" cy="867283"/>
          </a:xfrm>
        </p:grpSpPr>
        <p:sp>
          <p:nvSpPr>
            <p:cNvPr id="34" name="TextBox 33">
              <a:extLst>
                <a:ext uri="{FF2B5EF4-FFF2-40B4-BE49-F238E27FC236}">
                  <a16:creationId xmlns:a16="http://schemas.microsoft.com/office/drawing/2014/main" id="{620DD51D-CDC3-4F27-BF1F-9E0A49DE198C}"/>
                </a:ext>
              </a:extLst>
            </p:cNvPr>
            <p:cNvSpPr txBox="1"/>
            <p:nvPr/>
          </p:nvSpPr>
          <p:spPr>
            <a:xfrm>
              <a:off x="5941813" y="2036397"/>
              <a:ext cx="2740936" cy="618984"/>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sz="1200" b="0"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به طورکلی چنانچه تحرک درآمدی در کشوری بالا باشد به این معناست که افراد با استفاده از توانایی های خود میتوانند در بازه زمانی مشخصی وضعیت خود را بهبود بخشند و به دهک های بالاتر منتقل شده و از فقر خارج شوند در این صورت فقر مقوله نگران کنندهای نیست.</a:t>
              </a:r>
              <a:endParaRPr kumimoji="0" lang="ko-KR" altLang="en-US" sz="1200" b="0"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sp>
          <p:nvSpPr>
            <p:cNvPr id="35" name="TextBox 34">
              <a:extLst>
                <a:ext uri="{FF2B5EF4-FFF2-40B4-BE49-F238E27FC236}">
                  <a16:creationId xmlns:a16="http://schemas.microsoft.com/office/drawing/2014/main" id="{48F98D32-F51C-42EC-B779-7D1EA7B70EA4}"/>
                </a:ext>
              </a:extLst>
            </p:cNvPr>
            <p:cNvSpPr txBox="1"/>
            <p:nvPr/>
          </p:nvSpPr>
          <p:spPr>
            <a:xfrm>
              <a:off x="6604907" y="1788098"/>
              <a:ext cx="2232249" cy="265279"/>
            </a:xfrm>
            <a:prstGeom prst="rect">
              <a:avLst/>
            </a:prstGeom>
            <a:noFill/>
          </p:spPr>
          <p:txBody>
            <a:bodyPr wrap="square" rtlCol="0">
              <a:spAutoFit/>
            </a:bodyPr>
            <a:lstStyle/>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پایین بودن تحرک درآمدی در دهک های پایین درآمدی</a:t>
              </a:r>
              <a:endParaRPr kumimoji="0" lang="ko-KR" altLang="en-US"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grpSp>
      <p:grpSp>
        <p:nvGrpSpPr>
          <p:cNvPr id="36" name="Group 35">
            <a:extLst>
              <a:ext uri="{FF2B5EF4-FFF2-40B4-BE49-F238E27FC236}">
                <a16:creationId xmlns:a16="http://schemas.microsoft.com/office/drawing/2014/main" id="{B251F10A-82D0-441C-BDBC-0709ABA0FC45}"/>
              </a:ext>
            </a:extLst>
          </p:cNvPr>
          <p:cNvGrpSpPr/>
          <p:nvPr/>
        </p:nvGrpSpPr>
        <p:grpSpPr>
          <a:xfrm>
            <a:off x="1" y="3196993"/>
            <a:ext cx="4237071" cy="461666"/>
            <a:chOff x="5887502" y="2088934"/>
            <a:chExt cx="2801014" cy="442132"/>
          </a:xfrm>
        </p:grpSpPr>
        <p:sp>
          <p:nvSpPr>
            <p:cNvPr id="37" name="TextBox 36">
              <a:extLst>
                <a:ext uri="{FF2B5EF4-FFF2-40B4-BE49-F238E27FC236}">
                  <a16:creationId xmlns:a16="http://schemas.microsoft.com/office/drawing/2014/main" id="{B1D41EB3-1508-4CB6-934E-590C829993C3}"/>
                </a:ext>
              </a:extLst>
            </p:cNvPr>
            <p:cNvSpPr txBox="1"/>
            <p:nvPr/>
          </p:nvSpPr>
          <p:spPr>
            <a:xfrm>
              <a:off x="5887502" y="2217917"/>
              <a:ext cx="2762322" cy="26527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Arial" pitchFamily="34" charset="0"/>
                </a:rPr>
                <a:t>.</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sp>
          <p:nvSpPr>
            <p:cNvPr id="38" name="TextBox 37">
              <a:extLst>
                <a:ext uri="{FF2B5EF4-FFF2-40B4-BE49-F238E27FC236}">
                  <a16:creationId xmlns:a16="http://schemas.microsoft.com/office/drawing/2014/main" id="{5D30EC5A-5446-4053-8AFD-EBCE1EE88E5B}"/>
                </a:ext>
              </a:extLst>
            </p:cNvPr>
            <p:cNvSpPr txBox="1"/>
            <p:nvPr/>
          </p:nvSpPr>
          <p:spPr>
            <a:xfrm>
              <a:off x="5959878" y="2088934"/>
              <a:ext cx="2728638" cy="442132"/>
            </a:xfrm>
            <a:prstGeom prst="rect">
              <a:avLst/>
            </a:prstGeom>
            <a:noFill/>
          </p:spPr>
          <p:txBody>
            <a:bodyPr wrap="square" rtlCol="0">
              <a:spAutoFit/>
            </a:bodyPr>
            <a:lstStyle/>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نبود نظام متناسب سازی مهارت های مورد نیاز بازار با مهارت های آموزش داده شده در مراكز آموزشي رسمي و غیررسمي</a:t>
              </a:r>
              <a:endParaRPr kumimoji="0" lang="ko-KR" altLang="en-US"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grpSp>
      <p:sp>
        <p:nvSpPr>
          <p:cNvPr id="41" name="TextBox 40">
            <a:extLst>
              <a:ext uri="{FF2B5EF4-FFF2-40B4-BE49-F238E27FC236}">
                <a16:creationId xmlns:a16="http://schemas.microsoft.com/office/drawing/2014/main" id="{BBBAB0BE-6F1E-4E18-8E78-35F4504EF908}"/>
              </a:ext>
            </a:extLst>
          </p:cNvPr>
          <p:cNvSpPr txBox="1"/>
          <p:nvPr/>
        </p:nvSpPr>
        <p:spPr>
          <a:xfrm>
            <a:off x="1937985" y="4043587"/>
            <a:ext cx="3376704" cy="276999"/>
          </a:xfrm>
          <a:prstGeom prst="rect">
            <a:avLst/>
          </a:prstGeom>
          <a:noFill/>
        </p:spPr>
        <p:txBody>
          <a:bodyPr wrap="square" rtlCol="0">
            <a:spAutoFit/>
          </a:bodyPr>
          <a:lstStyle/>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دسترسي نامتوازن به تسهیلات بانکي</a:t>
            </a:r>
            <a:endParaRPr kumimoji="0" lang="ko-KR" altLang="en-US"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sp>
        <p:nvSpPr>
          <p:cNvPr id="44" name="TextBox 43">
            <a:extLst>
              <a:ext uri="{FF2B5EF4-FFF2-40B4-BE49-F238E27FC236}">
                <a16:creationId xmlns:a16="http://schemas.microsoft.com/office/drawing/2014/main" id="{AE951E40-E6D1-4D93-819F-F59B40563684}"/>
              </a:ext>
            </a:extLst>
          </p:cNvPr>
          <p:cNvSpPr txBox="1"/>
          <p:nvPr/>
        </p:nvSpPr>
        <p:spPr>
          <a:xfrm>
            <a:off x="785439" y="4326970"/>
            <a:ext cx="3376704" cy="461665"/>
          </a:xfrm>
          <a:prstGeom prst="rect">
            <a:avLst/>
          </a:prstGeom>
          <a:noFill/>
        </p:spPr>
        <p:txBody>
          <a:bodyPr wrap="square" rtlCol="0">
            <a:spAutoFit/>
          </a:bodyPr>
          <a:lstStyle/>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مهاجرت های نامناسب و برنامه ریزی نشده درون كشوری و برون كشوری</a:t>
            </a:r>
            <a:endParaRPr kumimoji="0" lang="ko-KR" altLang="en-US"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grpSp>
        <p:nvGrpSpPr>
          <p:cNvPr id="45" name="Group 44">
            <a:extLst>
              <a:ext uri="{FF2B5EF4-FFF2-40B4-BE49-F238E27FC236}">
                <a16:creationId xmlns:a16="http://schemas.microsoft.com/office/drawing/2014/main" id="{76633F5F-5B47-4E49-BB19-C1426FE2F7B3}"/>
              </a:ext>
            </a:extLst>
          </p:cNvPr>
          <p:cNvGrpSpPr/>
          <p:nvPr/>
        </p:nvGrpSpPr>
        <p:grpSpPr>
          <a:xfrm>
            <a:off x="4973772" y="2797798"/>
            <a:ext cx="2237674" cy="2237674"/>
            <a:chOff x="3467528" y="2657377"/>
            <a:chExt cx="2237674" cy="2237674"/>
          </a:xfrm>
        </p:grpSpPr>
        <p:grpSp>
          <p:nvGrpSpPr>
            <p:cNvPr id="46" name="Group 45">
              <a:extLst>
                <a:ext uri="{FF2B5EF4-FFF2-40B4-BE49-F238E27FC236}">
                  <a16:creationId xmlns:a16="http://schemas.microsoft.com/office/drawing/2014/main" id="{E7CC501C-75C6-4297-A6E9-70168A53833A}"/>
                </a:ext>
              </a:extLst>
            </p:cNvPr>
            <p:cNvGrpSpPr/>
            <p:nvPr/>
          </p:nvGrpSpPr>
          <p:grpSpPr>
            <a:xfrm>
              <a:off x="3467528" y="2657377"/>
              <a:ext cx="2237674" cy="2237674"/>
              <a:chOff x="3436380" y="2612003"/>
              <a:chExt cx="2237674" cy="2237674"/>
            </a:xfrm>
          </p:grpSpPr>
          <p:sp>
            <p:nvSpPr>
              <p:cNvPr id="48" name="Oval 47">
                <a:extLst>
                  <a:ext uri="{FF2B5EF4-FFF2-40B4-BE49-F238E27FC236}">
                    <a16:creationId xmlns:a16="http://schemas.microsoft.com/office/drawing/2014/main" id="{3867FC46-406A-4EA4-BDA2-DA2EDA1A4D18}"/>
                  </a:ext>
                </a:extLst>
              </p:cNvPr>
              <p:cNvSpPr/>
              <p:nvPr/>
            </p:nvSpPr>
            <p:spPr>
              <a:xfrm>
                <a:off x="3436380" y="2612003"/>
                <a:ext cx="2237674" cy="2237674"/>
              </a:xfrm>
              <a:prstGeom prst="ellipse">
                <a:avLst/>
              </a:prstGeom>
              <a:solidFill>
                <a:schemeClr val="bg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49" name="Oval 48">
                <a:extLst>
                  <a:ext uri="{FF2B5EF4-FFF2-40B4-BE49-F238E27FC236}">
                    <a16:creationId xmlns:a16="http://schemas.microsoft.com/office/drawing/2014/main" id="{4455D14C-76F7-460C-B2E1-C45827B8D76D}"/>
                  </a:ext>
                </a:extLst>
              </p:cNvPr>
              <p:cNvSpPr/>
              <p:nvPr/>
            </p:nvSpPr>
            <p:spPr>
              <a:xfrm>
                <a:off x="3914050" y="3089673"/>
                <a:ext cx="1282335" cy="12823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grpSp>
        <p:sp>
          <p:nvSpPr>
            <p:cNvPr id="47" name="Oval 46">
              <a:extLst>
                <a:ext uri="{FF2B5EF4-FFF2-40B4-BE49-F238E27FC236}">
                  <a16:creationId xmlns:a16="http://schemas.microsoft.com/office/drawing/2014/main" id="{73D008FB-D8AA-43F9-B360-6601072936E9}"/>
                </a:ext>
              </a:extLst>
            </p:cNvPr>
            <p:cNvSpPr/>
            <p:nvPr/>
          </p:nvSpPr>
          <p:spPr>
            <a:xfrm>
              <a:off x="3695636" y="2885485"/>
              <a:ext cx="1781460" cy="1781460"/>
            </a:xfrm>
            <a:prstGeom prst="ellipse">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grpSp>
      <p:sp>
        <p:nvSpPr>
          <p:cNvPr id="50" name="TextBox 49">
            <a:extLst>
              <a:ext uri="{FF2B5EF4-FFF2-40B4-BE49-F238E27FC236}">
                <a16:creationId xmlns:a16="http://schemas.microsoft.com/office/drawing/2014/main" id="{FF2D8885-F014-4A53-A73A-6CC8169D85F4}"/>
              </a:ext>
            </a:extLst>
          </p:cNvPr>
          <p:cNvSpPr txBox="1"/>
          <p:nvPr/>
        </p:nvSpPr>
        <p:spPr>
          <a:xfrm>
            <a:off x="5451958" y="3737770"/>
            <a:ext cx="12818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1600" b="1" i="0" u="none" strike="noStrike" kern="1200" cap="none" spc="0" normalizeH="0" baseline="0" noProof="0" dirty="0">
                <a:ln>
                  <a:noFill/>
                </a:ln>
                <a:solidFill>
                  <a:prstClr val="white"/>
                </a:solidFill>
                <a:effectLst/>
                <a:uLnTx/>
                <a:uFillTx/>
                <a:latin typeface="Arial"/>
                <a:cs typeface="B Titr" panose="00000700000000000000" pitchFamily="2" charset="-78"/>
              </a:rPr>
              <a:t>فقر</a:t>
            </a:r>
            <a:endParaRPr kumimoji="0" lang="ko-KR" altLang="en-US" sz="1600" b="1" i="0" u="none" strike="noStrike" kern="1200" cap="none" spc="0" normalizeH="0" baseline="0" noProof="0" dirty="0">
              <a:ln>
                <a:noFill/>
              </a:ln>
              <a:solidFill>
                <a:prstClr val="white"/>
              </a:solidFill>
              <a:effectLst/>
              <a:uLnTx/>
              <a:uFillTx/>
              <a:latin typeface="Arial"/>
              <a:cs typeface="B Titr" panose="00000700000000000000" pitchFamily="2" charset="-78"/>
            </a:endParaRPr>
          </a:p>
        </p:txBody>
      </p:sp>
      <p:sp>
        <p:nvSpPr>
          <p:cNvPr id="51" name="TextBox 50">
            <a:extLst>
              <a:ext uri="{FF2B5EF4-FFF2-40B4-BE49-F238E27FC236}">
                <a16:creationId xmlns:a16="http://schemas.microsoft.com/office/drawing/2014/main" id="{9EA59F8D-C08D-4452-870D-AF68C542B4FB}"/>
              </a:ext>
            </a:extLst>
          </p:cNvPr>
          <p:cNvSpPr txBox="1"/>
          <p:nvPr/>
        </p:nvSpPr>
        <p:spPr>
          <a:xfrm>
            <a:off x="4793074" y="5436081"/>
            <a:ext cx="2630872" cy="461665"/>
          </a:xfrm>
          <a:prstGeom prst="rect">
            <a:avLst/>
          </a:prstGeom>
          <a:noFill/>
        </p:spPr>
        <p:txBody>
          <a:bodyPr wrap="square" rtlCol="0">
            <a:spAutoFit/>
          </a:bodyPr>
          <a:lstStyle/>
          <a:p>
            <a:pPr marL="171450" marR="0" lvl="0" indent="-17145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rPr>
              <a:t>افزایش ناگهاني و بي رویه نرخ ارز و انتظارات تورمي حاصل از آن</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Arial"/>
              <a:cs typeface="B Mitra" panose="00000400000000000000" pitchFamily="2" charset="-78"/>
            </a:endParaRPr>
          </a:p>
        </p:txBody>
      </p:sp>
      <p:sp>
        <p:nvSpPr>
          <p:cNvPr id="54" name="TextBox 53">
            <a:extLst>
              <a:ext uri="{FF2B5EF4-FFF2-40B4-BE49-F238E27FC236}">
                <a16:creationId xmlns:a16="http://schemas.microsoft.com/office/drawing/2014/main" id="{A9160B8E-0F76-4A1D-B4FF-85CF1BAC09EB}"/>
              </a:ext>
            </a:extLst>
          </p:cNvPr>
          <p:cNvSpPr txBox="1"/>
          <p:nvPr/>
        </p:nvSpPr>
        <p:spPr>
          <a:xfrm>
            <a:off x="384275" y="5057700"/>
            <a:ext cx="3778149" cy="276999"/>
          </a:xfrm>
          <a:prstGeom prst="rect">
            <a:avLst/>
          </a:prstGeom>
          <a:noFill/>
        </p:spPr>
        <p:txBody>
          <a:bodyPr wrap="square" rtlCol="0">
            <a:spAutoFit/>
          </a:bodyPr>
          <a:lstStyle/>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altLang="ko-KR"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rPr>
              <a:t>نرخ رشد بالای جوانان در سن كار بیکار یا خارج از بازار كار</a:t>
            </a:r>
            <a:endParaRPr kumimoji="0" lang="ko-KR" altLang="en-US" sz="1200" b="1" i="0" u="none" strike="noStrike" kern="1200" cap="none" spc="0" normalizeH="0" baseline="0" noProof="0" dirty="0">
              <a:ln>
                <a:noFill/>
              </a:ln>
              <a:solidFill>
                <a:schemeClr val="tx1">
                  <a:lumMod val="85000"/>
                  <a:lumOff val="15000"/>
                </a:schemeClr>
              </a:solidFill>
              <a:effectLst/>
              <a:uLnTx/>
              <a:uFillTx/>
              <a:latin typeface="Arial"/>
              <a:cs typeface="B Mitra" panose="00000400000000000000" pitchFamily="2" charset="-78"/>
            </a:endParaRPr>
          </a:p>
        </p:txBody>
      </p:sp>
      <p:sp>
        <p:nvSpPr>
          <p:cNvPr id="56" name="TextBox 55">
            <a:extLst>
              <a:ext uri="{FF2B5EF4-FFF2-40B4-BE49-F238E27FC236}">
                <a16:creationId xmlns:a16="http://schemas.microsoft.com/office/drawing/2014/main" id="{491806EC-A952-F3D2-44CF-9E7892A06446}"/>
              </a:ext>
            </a:extLst>
          </p:cNvPr>
          <p:cNvSpPr txBox="1"/>
          <p:nvPr/>
        </p:nvSpPr>
        <p:spPr>
          <a:xfrm>
            <a:off x="-1941201" y="5318323"/>
            <a:ext cx="6103344" cy="276999"/>
          </a:xfrm>
          <a:prstGeom prst="rect">
            <a:avLst/>
          </a:prstGeom>
          <a:noFill/>
        </p:spPr>
        <p:txBody>
          <a:bodyPr wrap="square">
            <a:spAutoFit/>
          </a:bodyPr>
          <a:lstStyle/>
          <a:p>
            <a:pPr marL="171450" indent="-171450" algn="r" rtl="1">
              <a:buFont typeface="Arial" panose="020B0604020202020204" pitchFamily="34" charset="0"/>
              <a:buChar char="•"/>
            </a:pPr>
            <a:r>
              <a:rPr lang="fa-IR" sz="1200" b="1" dirty="0">
                <a:solidFill>
                  <a:schemeClr val="tx1">
                    <a:lumMod val="85000"/>
                    <a:lumOff val="15000"/>
                  </a:schemeClr>
                </a:solidFill>
                <a:cs typeface="B Mitra" panose="00000400000000000000" pitchFamily="2" charset="-78"/>
              </a:rPr>
              <a:t>بالا رفتن نرخ شهرنشیني</a:t>
            </a:r>
            <a:endParaRPr lang="en-US" sz="1200" b="1" dirty="0">
              <a:solidFill>
                <a:schemeClr val="tx1">
                  <a:lumMod val="85000"/>
                  <a:lumOff val="15000"/>
                </a:schemeClr>
              </a:solidFill>
              <a:cs typeface="B Mitra" panose="00000400000000000000" pitchFamily="2" charset="-78"/>
            </a:endParaRPr>
          </a:p>
        </p:txBody>
      </p:sp>
      <p:sp>
        <p:nvSpPr>
          <p:cNvPr id="58" name="TextBox 57">
            <a:extLst>
              <a:ext uri="{FF2B5EF4-FFF2-40B4-BE49-F238E27FC236}">
                <a16:creationId xmlns:a16="http://schemas.microsoft.com/office/drawing/2014/main" id="{F9D830EF-211D-70C8-66B3-68FE2E9FD939}"/>
              </a:ext>
            </a:extLst>
          </p:cNvPr>
          <p:cNvSpPr txBox="1"/>
          <p:nvPr/>
        </p:nvSpPr>
        <p:spPr>
          <a:xfrm>
            <a:off x="5017308" y="4976251"/>
            <a:ext cx="7149946" cy="276999"/>
          </a:xfrm>
          <a:prstGeom prst="rect">
            <a:avLst/>
          </a:prstGeom>
          <a:noFill/>
        </p:spPr>
        <p:txBody>
          <a:bodyPr wrap="square">
            <a:spAutoFit/>
          </a:bodyPr>
          <a:lstStyle/>
          <a:p>
            <a:pPr marL="171450" indent="-171450" algn="just" rtl="1">
              <a:buFont typeface="Arial" panose="020B0604020202020204" pitchFamily="34" charset="0"/>
              <a:buChar char="•"/>
            </a:pPr>
            <a:r>
              <a:rPr lang="fa-IR" sz="1200" b="1" dirty="0">
                <a:solidFill>
                  <a:schemeClr val="tx1">
                    <a:lumMod val="85000"/>
                    <a:lumOff val="15000"/>
                  </a:schemeClr>
                </a:solidFill>
                <a:cs typeface="B Mitra" panose="00000400000000000000" pitchFamily="2" charset="-78"/>
              </a:rPr>
              <a:t>رشد جمعیت با سن بالای 55 سال كه نیازمند خدمات بازنشستگي و بیمه ای هستند</a:t>
            </a:r>
            <a:endParaRPr lang="en-US" sz="1200" b="1" dirty="0">
              <a:solidFill>
                <a:schemeClr val="tx1">
                  <a:lumMod val="85000"/>
                  <a:lumOff val="15000"/>
                </a:schemeClr>
              </a:solidFill>
              <a:cs typeface="B Mitra" panose="00000400000000000000" pitchFamily="2" charset="-78"/>
            </a:endParaRPr>
          </a:p>
        </p:txBody>
      </p:sp>
      <p:sp>
        <p:nvSpPr>
          <p:cNvPr id="60" name="TextBox 59">
            <a:extLst>
              <a:ext uri="{FF2B5EF4-FFF2-40B4-BE49-F238E27FC236}">
                <a16:creationId xmlns:a16="http://schemas.microsoft.com/office/drawing/2014/main" id="{E3D01800-16A5-A0C2-8EAC-6789AC0A3893}"/>
              </a:ext>
            </a:extLst>
          </p:cNvPr>
          <p:cNvSpPr txBox="1"/>
          <p:nvPr/>
        </p:nvSpPr>
        <p:spPr>
          <a:xfrm>
            <a:off x="7749974" y="5291840"/>
            <a:ext cx="4446000" cy="461665"/>
          </a:xfrm>
          <a:prstGeom prst="rect">
            <a:avLst/>
          </a:prstGeom>
          <a:noFill/>
        </p:spPr>
        <p:txBody>
          <a:bodyPr wrap="square">
            <a:spAutoFit/>
          </a:bodyPr>
          <a:lstStyle/>
          <a:p>
            <a:pPr marL="171450" indent="-171450" algn="r" rtl="1">
              <a:buFont typeface="Arial" panose="020B0604020202020204" pitchFamily="34" charset="0"/>
              <a:buChar char="•"/>
            </a:pPr>
            <a:r>
              <a:rPr lang="fa-IR" sz="1200" b="1" dirty="0">
                <a:solidFill>
                  <a:schemeClr val="tx1">
                    <a:lumMod val="85000"/>
                    <a:lumOff val="15000"/>
                  </a:schemeClr>
                </a:solidFill>
                <a:cs typeface="B Mitra" panose="00000400000000000000" pitchFamily="2" charset="-78"/>
              </a:rPr>
              <a:t>عدم توجه به ارتقا سطح اقتصادی و اجتماعي مناطق در افزایش ضریب دسترسي به زیرساخت های اساسي</a:t>
            </a:r>
            <a:endParaRPr lang="en-US" sz="1200" b="1" dirty="0">
              <a:solidFill>
                <a:schemeClr val="tx1">
                  <a:lumMod val="85000"/>
                  <a:lumOff val="15000"/>
                </a:schemeClr>
              </a:solidFill>
              <a:cs typeface="B Mitra" panose="00000400000000000000" pitchFamily="2" charset="-78"/>
            </a:endParaRPr>
          </a:p>
        </p:txBody>
      </p:sp>
      <p:sp>
        <p:nvSpPr>
          <p:cNvPr id="61" name="TextBox 60">
            <a:extLst>
              <a:ext uri="{FF2B5EF4-FFF2-40B4-BE49-F238E27FC236}">
                <a16:creationId xmlns:a16="http://schemas.microsoft.com/office/drawing/2014/main" id="{E2C60C57-CF61-71A8-CACE-2FB3AED2B4B5}"/>
              </a:ext>
            </a:extLst>
          </p:cNvPr>
          <p:cNvSpPr txBox="1"/>
          <p:nvPr/>
        </p:nvSpPr>
        <p:spPr>
          <a:xfrm>
            <a:off x="9634330" y="6505505"/>
            <a:ext cx="3270529" cy="338554"/>
          </a:xfrm>
          <a:prstGeom prst="rect">
            <a:avLst/>
          </a:prstGeom>
          <a:noFill/>
        </p:spPr>
        <p:txBody>
          <a:bodyPr wrap="square">
            <a:spAutoFit/>
          </a:bodyPr>
          <a:lstStyle/>
          <a:p>
            <a:pPr>
              <a:defRPr/>
            </a:pPr>
            <a:r>
              <a:rPr lang="fa-IR" sz="1600" dirty="0">
                <a:solidFill>
                  <a:prstClr val="black"/>
                </a:solidFill>
                <a:latin typeface="Calibri" panose="020F0502020204030204"/>
                <a:cs typeface="B Mitra" panose="00000400000000000000" pitchFamily="2" charset="-78"/>
              </a:rPr>
              <a:t>(منبع:مرکز پژوهش های مجلس، ؟؟؟)</a:t>
            </a:r>
          </a:p>
        </p:txBody>
      </p:sp>
      <p:pic>
        <p:nvPicPr>
          <p:cNvPr id="62" name="Picture 61">
            <a:extLst>
              <a:ext uri="{FF2B5EF4-FFF2-40B4-BE49-F238E27FC236}">
                <a16:creationId xmlns:a16="http://schemas.microsoft.com/office/drawing/2014/main" id="{0627FDB7-38DC-BC11-1707-0DEAFBE5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394000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320B029-63A9-B5EA-B0E2-2C806AFE3DF8}"/>
              </a:ext>
            </a:extLst>
          </p:cNvPr>
          <p:cNvSpPr/>
          <p:nvPr/>
        </p:nvSpPr>
        <p:spPr>
          <a:xfrm>
            <a:off x="6563090" y="0"/>
            <a:ext cx="2510572" cy="1976017"/>
          </a:xfrm>
          <a:custGeom>
            <a:avLst/>
            <a:gdLst>
              <a:gd name="connsiteX0" fmla="*/ 0 w 1177025"/>
              <a:gd name="connsiteY0" fmla="*/ 0 h 926411"/>
              <a:gd name="connsiteX1" fmla="*/ 0 w 1177025"/>
              <a:gd name="connsiteY1" fmla="*/ 586600 h 926411"/>
              <a:gd name="connsiteX2" fmla="*/ 588513 w 1177025"/>
              <a:gd name="connsiteY2" fmla="*/ 926411 h 926411"/>
              <a:gd name="connsiteX3" fmla="*/ 1177025 w 1177025"/>
              <a:gd name="connsiteY3" fmla="*/ 586600 h 926411"/>
              <a:gd name="connsiteX4" fmla="*/ 1177025 w 1177025"/>
              <a:gd name="connsiteY4" fmla="*/ 0 h 926411"/>
              <a:gd name="connsiteX5" fmla="*/ 0 w 1177025"/>
              <a:gd name="connsiteY5" fmla="*/ 0 h 92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025" h="926411">
                <a:moveTo>
                  <a:pt x="0" y="0"/>
                </a:moveTo>
                <a:lnTo>
                  <a:pt x="0" y="586600"/>
                </a:lnTo>
                <a:lnTo>
                  <a:pt x="588513" y="926411"/>
                </a:lnTo>
                <a:lnTo>
                  <a:pt x="1177025" y="586600"/>
                </a:lnTo>
                <a:lnTo>
                  <a:pt x="1177025" y="0"/>
                </a:lnTo>
                <a:lnTo>
                  <a:pt x="0" y="0"/>
                </a:lnTo>
                <a:close/>
              </a:path>
            </a:pathLst>
          </a:custGeom>
          <a:solidFill>
            <a:schemeClr val="bg2"/>
          </a:solidFill>
          <a:ln w="2389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6C251041-F205-77F8-2334-74674DA0B339}"/>
              </a:ext>
            </a:extLst>
          </p:cNvPr>
          <p:cNvSpPr/>
          <p:nvPr/>
        </p:nvSpPr>
        <p:spPr>
          <a:xfrm>
            <a:off x="9842611" y="4483107"/>
            <a:ext cx="2349389" cy="2374893"/>
          </a:xfrm>
          <a:custGeom>
            <a:avLst/>
            <a:gdLst>
              <a:gd name="connsiteX0" fmla="*/ 1101459 w 1101458"/>
              <a:gd name="connsiteY0" fmla="*/ 1113415 h 1113415"/>
              <a:gd name="connsiteX1" fmla="*/ 0 w 1101458"/>
              <a:gd name="connsiteY1" fmla="*/ 1113415 h 1113415"/>
              <a:gd name="connsiteX2" fmla="*/ 0 w 1101458"/>
              <a:gd name="connsiteY2" fmla="*/ 381660 h 1113415"/>
              <a:gd name="connsiteX3" fmla="*/ 661210 w 1101458"/>
              <a:gd name="connsiteY3" fmla="*/ 0 h 1113415"/>
              <a:gd name="connsiteX4" fmla="*/ 1101459 w 1101458"/>
              <a:gd name="connsiteY4" fmla="*/ 254201 h 1113415"/>
              <a:gd name="connsiteX5" fmla="*/ 1101459 w 1101458"/>
              <a:gd name="connsiteY5" fmla="*/ 1113415 h 111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458" h="1113415">
                <a:moveTo>
                  <a:pt x="1101459" y="1113415"/>
                </a:moveTo>
                <a:lnTo>
                  <a:pt x="0" y="1113415"/>
                </a:lnTo>
                <a:lnTo>
                  <a:pt x="0" y="381660"/>
                </a:lnTo>
                <a:lnTo>
                  <a:pt x="661210" y="0"/>
                </a:lnTo>
                <a:lnTo>
                  <a:pt x="1101459" y="254201"/>
                </a:lnTo>
                <a:lnTo>
                  <a:pt x="1101459" y="1113415"/>
                </a:lnTo>
                <a:close/>
              </a:path>
            </a:pathLst>
          </a:custGeom>
          <a:solidFill>
            <a:schemeClr val="bg2"/>
          </a:solidFill>
          <a:ln w="2389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3CD197E-3404-90CD-9101-C83A0033CC4A}"/>
              </a:ext>
            </a:extLst>
          </p:cNvPr>
          <p:cNvSpPr/>
          <p:nvPr/>
        </p:nvSpPr>
        <p:spPr>
          <a:xfrm>
            <a:off x="7661580" y="1581920"/>
            <a:ext cx="3199301" cy="3694160"/>
          </a:xfrm>
          <a:custGeom>
            <a:avLst/>
            <a:gdLst>
              <a:gd name="connsiteX0" fmla="*/ 973999 w 1947998"/>
              <a:gd name="connsiteY0" fmla="*/ 0 h 2249309"/>
              <a:gd name="connsiteX1" fmla="*/ 0 w 1947998"/>
              <a:gd name="connsiteY1" fmla="*/ 562447 h 2249309"/>
              <a:gd name="connsiteX2" fmla="*/ 0 w 1947998"/>
              <a:gd name="connsiteY2" fmla="*/ 1687102 h 2249309"/>
              <a:gd name="connsiteX3" fmla="*/ 973999 w 1947998"/>
              <a:gd name="connsiteY3" fmla="*/ 2249310 h 2249309"/>
              <a:gd name="connsiteX4" fmla="*/ 1947999 w 1947998"/>
              <a:gd name="connsiteY4" fmla="*/ 1687102 h 2249309"/>
              <a:gd name="connsiteX5" fmla="*/ 1947999 w 1947998"/>
              <a:gd name="connsiteY5" fmla="*/ 562447 h 2249309"/>
              <a:gd name="connsiteX6" fmla="*/ 973999 w 1947998"/>
              <a:gd name="connsiteY6" fmla="*/ 0 h 224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998" h="2249309">
                <a:moveTo>
                  <a:pt x="973999" y="0"/>
                </a:moveTo>
                <a:lnTo>
                  <a:pt x="0" y="562447"/>
                </a:lnTo>
                <a:lnTo>
                  <a:pt x="0" y="1687102"/>
                </a:lnTo>
                <a:lnTo>
                  <a:pt x="973999" y="2249310"/>
                </a:lnTo>
                <a:lnTo>
                  <a:pt x="1947999" y="1687102"/>
                </a:lnTo>
                <a:lnTo>
                  <a:pt x="1947999" y="562447"/>
                </a:lnTo>
                <a:lnTo>
                  <a:pt x="973999" y="0"/>
                </a:lnTo>
                <a:close/>
              </a:path>
            </a:pathLst>
          </a:custGeom>
          <a:solidFill>
            <a:schemeClr val="accent1"/>
          </a:solidFill>
          <a:ln w="2389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EFE491-8CC5-1C5F-3BB0-A6D9C3226683}"/>
              </a:ext>
            </a:extLst>
          </p:cNvPr>
          <p:cNvSpPr/>
          <p:nvPr/>
        </p:nvSpPr>
        <p:spPr>
          <a:xfrm>
            <a:off x="7991485" y="1963276"/>
            <a:ext cx="2539489" cy="2931842"/>
          </a:xfrm>
          <a:custGeom>
            <a:avLst/>
            <a:gdLst>
              <a:gd name="connsiteX0" fmla="*/ 773125 w 1546250"/>
              <a:gd name="connsiteY0" fmla="*/ 0 h 1785147"/>
              <a:gd name="connsiteX1" fmla="*/ 0 w 1546250"/>
              <a:gd name="connsiteY1" fmla="*/ 446227 h 1785147"/>
              <a:gd name="connsiteX2" fmla="*/ 0 w 1546250"/>
              <a:gd name="connsiteY2" fmla="*/ 1338920 h 1785147"/>
              <a:gd name="connsiteX3" fmla="*/ 773125 w 1546250"/>
              <a:gd name="connsiteY3" fmla="*/ 1785147 h 1785147"/>
              <a:gd name="connsiteX4" fmla="*/ 1546251 w 1546250"/>
              <a:gd name="connsiteY4" fmla="*/ 1338920 h 1785147"/>
              <a:gd name="connsiteX5" fmla="*/ 1546251 w 1546250"/>
              <a:gd name="connsiteY5" fmla="*/ 446227 h 1785147"/>
              <a:gd name="connsiteX6" fmla="*/ 773125 w 1546250"/>
              <a:gd name="connsiteY6" fmla="*/ 0 h 178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250" h="1785147">
                <a:moveTo>
                  <a:pt x="773125" y="0"/>
                </a:moveTo>
                <a:lnTo>
                  <a:pt x="0" y="446227"/>
                </a:lnTo>
                <a:lnTo>
                  <a:pt x="0" y="1338920"/>
                </a:lnTo>
                <a:lnTo>
                  <a:pt x="773125" y="1785147"/>
                </a:lnTo>
                <a:lnTo>
                  <a:pt x="1546251" y="1338920"/>
                </a:lnTo>
                <a:lnTo>
                  <a:pt x="1546251" y="446227"/>
                </a:lnTo>
                <a:lnTo>
                  <a:pt x="773125" y="0"/>
                </a:lnTo>
                <a:close/>
              </a:path>
            </a:pathLst>
          </a:custGeom>
          <a:solidFill>
            <a:srgbClr val="FFFFFF"/>
          </a:solidFill>
          <a:ln w="2389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Free photo man checking his empty wallet">
            <a:extLst>
              <a:ext uri="{FF2B5EF4-FFF2-40B4-BE49-F238E27FC236}">
                <a16:creationId xmlns:a16="http://schemas.microsoft.com/office/drawing/2014/main" id="{8565FEA6-D67D-C313-9000-8159765B3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09" t="3466" r="44070" b="3775"/>
          <a:stretch>
            <a:fillRect/>
          </a:stretch>
        </p:blipFill>
        <p:spPr bwMode="auto">
          <a:xfrm>
            <a:off x="8099889" y="2088233"/>
            <a:ext cx="2322679" cy="2681533"/>
          </a:xfrm>
          <a:custGeom>
            <a:avLst/>
            <a:gdLst>
              <a:gd name="connsiteX0" fmla="*/ 1595644 w 3191289"/>
              <a:gd name="connsiteY0" fmla="*/ 0 h 3684343"/>
              <a:gd name="connsiteX1" fmla="*/ 3191289 w 3191289"/>
              <a:gd name="connsiteY1" fmla="*/ 920963 h 3684343"/>
              <a:gd name="connsiteX2" fmla="*/ 3191289 w 3191289"/>
              <a:gd name="connsiteY2" fmla="*/ 2763381 h 3684343"/>
              <a:gd name="connsiteX3" fmla="*/ 1595644 w 3191289"/>
              <a:gd name="connsiteY3" fmla="*/ 3684343 h 3684343"/>
              <a:gd name="connsiteX4" fmla="*/ 0 w 3191289"/>
              <a:gd name="connsiteY4" fmla="*/ 2763381 h 3684343"/>
              <a:gd name="connsiteX5" fmla="*/ 0 w 3191289"/>
              <a:gd name="connsiteY5" fmla="*/ 920963 h 3684343"/>
              <a:gd name="connsiteX6" fmla="*/ 1595644 w 3191289"/>
              <a:gd name="connsiteY6" fmla="*/ 0 h 36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289" h="3684343">
                <a:moveTo>
                  <a:pt x="1595644" y="0"/>
                </a:moveTo>
                <a:lnTo>
                  <a:pt x="3191289" y="920963"/>
                </a:lnTo>
                <a:lnTo>
                  <a:pt x="3191289" y="2763381"/>
                </a:lnTo>
                <a:lnTo>
                  <a:pt x="1595644" y="3684343"/>
                </a:lnTo>
                <a:lnTo>
                  <a:pt x="0" y="2763381"/>
                </a:lnTo>
                <a:lnTo>
                  <a:pt x="0" y="920963"/>
                </a:lnTo>
                <a:lnTo>
                  <a:pt x="1595644" y="0"/>
                </a:lnTo>
                <a:close/>
              </a:path>
            </a:pathLst>
          </a:cu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051493E0-A3E6-1B11-A47F-F042150F6498}"/>
              </a:ext>
            </a:extLst>
          </p:cNvPr>
          <p:cNvGrpSpPr/>
          <p:nvPr/>
        </p:nvGrpSpPr>
        <p:grpSpPr>
          <a:xfrm>
            <a:off x="1233615" y="341677"/>
            <a:ext cx="7278130" cy="2678946"/>
            <a:chOff x="1344365" y="782870"/>
            <a:chExt cx="7278130" cy="2678946"/>
          </a:xfrm>
        </p:grpSpPr>
        <p:sp>
          <p:nvSpPr>
            <p:cNvPr id="15" name="TextBox 14">
              <a:extLst>
                <a:ext uri="{FF2B5EF4-FFF2-40B4-BE49-F238E27FC236}">
                  <a16:creationId xmlns:a16="http://schemas.microsoft.com/office/drawing/2014/main" id="{DB5D2124-BA31-F376-BFEC-218F98E00ACE}"/>
                </a:ext>
              </a:extLst>
            </p:cNvPr>
            <p:cNvSpPr txBox="1"/>
            <p:nvPr/>
          </p:nvSpPr>
          <p:spPr>
            <a:xfrm>
              <a:off x="1344365" y="2157613"/>
              <a:ext cx="6098058" cy="1304203"/>
            </a:xfrm>
            <a:prstGeom prst="rect">
              <a:avLst/>
            </a:prstGeom>
            <a:noFill/>
          </p:spPr>
          <p:txBody>
            <a:bodyPr wrap="square">
              <a:spAutoFit/>
            </a:bodyPr>
            <a:lstStyle/>
            <a:p>
              <a:pPr marL="0" marR="0" lvl="0" indent="0" algn="just" defTabSz="457200" rtl="1" eaLnBrk="1" fontAlgn="auto" latinLnBrk="0" hangingPunct="1">
                <a:lnSpc>
                  <a:spcPct val="15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cs typeface="B Mitra" panose="00000400000000000000" pitchFamily="2" charset="-78"/>
                </a:rPr>
                <a:t>یکی از مسائلی که استان و به ویژه مرکز استان با آن درگیر بوده، حاشیه‌نشینی است. نه تنها طی سال‌های گذشته تاکنون حاشیه‌نشینی کم نشده، بلکه روند افزایشی داشته است.</a:t>
              </a:r>
            </a:p>
            <a:p>
              <a:pPr marL="0" marR="0" lvl="0" indent="0" algn="just" defTabSz="457200" rtl="1" eaLnBrk="1" fontAlgn="auto" latinLnBrk="0" hangingPunct="1">
                <a:lnSpc>
                  <a:spcPct val="15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cs typeface="B Mitra" panose="00000400000000000000" pitchFamily="2" charset="-78"/>
                </a:rPr>
                <a:t> بیش از یک میلیون و ۲۰۰ هزار نفر و حدود ۷۰ منطقه در حاشیه شهر داریم.</a:t>
              </a:r>
              <a:endParaRPr kumimoji="0" lang="en-US" sz="1800" b="0"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cs typeface="B Mitra" panose="00000400000000000000" pitchFamily="2" charset="-78"/>
              </a:endParaRPr>
            </a:p>
          </p:txBody>
        </p:sp>
        <p:sp>
          <p:nvSpPr>
            <p:cNvPr id="16" name="TextBox 15">
              <a:extLst>
                <a:ext uri="{FF2B5EF4-FFF2-40B4-BE49-F238E27FC236}">
                  <a16:creationId xmlns:a16="http://schemas.microsoft.com/office/drawing/2014/main" id="{17E349FC-5142-68B8-4B1F-8C5C4CDF08DF}"/>
                </a:ext>
              </a:extLst>
            </p:cNvPr>
            <p:cNvSpPr txBox="1"/>
            <p:nvPr/>
          </p:nvSpPr>
          <p:spPr>
            <a:xfrm>
              <a:off x="3791004" y="782870"/>
              <a:ext cx="483149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rPr>
                <a:t>حاشیه نشینی</a:t>
              </a:r>
              <a:endParaRPr kumimoji="0" lang="en-US" sz="3600" b="1" i="0" u="none" strike="noStrike" kern="1200" cap="none" spc="0" normalizeH="0" baseline="0" noProof="0" dirty="0">
                <a:ln>
                  <a:noFill/>
                </a:ln>
                <a:solidFill>
                  <a:schemeClr val="accent1">
                    <a:lumMod val="50000"/>
                  </a:schemeClr>
                </a:solidFill>
                <a:effectLst/>
                <a:uLnTx/>
                <a:uFillTx/>
                <a:latin typeface="Montserrat" panose="00000500000000000000" pitchFamily="2" charset="0"/>
                <a:cs typeface="B Titr" panose="00000700000000000000" pitchFamily="2" charset="-78"/>
              </a:endParaRPr>
            </a:p>
          </p:txBody>
        </p:sp>
      </p:grpSp>
    </p:spTree>
    <p:extLst>
      <p:ext uri="{BB962C8B-B14F-4D97-AF65-F5344CB8AC3E}">
        <p14:creationId xmlns:p14="http://schemas.microsoft.com/office/powerpoint/2010/main" val="3662499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79" name="Graphic 2078">
            <a:extLst>
              <a:ext uri="{FF2B5EF4-FFF2-40B4-BE49-F238E27FC236}">
                <a16:creationId xmlns:a16="http://schemas.microsoft.com/office/drawing/2014/main" id="{A083B6EA-56EE-1D8C-58BB-2FF16C6F04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77" y="31459"/>
            <a:ext cx="4600317" cy="6780686"/>
          </a:xfrm>
          <a:prstGeom prst="rect">
            <a:avLst/>
          </a:prstGeom>
        </p:spPr>
      </p:pic>
      <p:sp>
        <p:nvSpPr>
          <p:cNvPr id="6" name="Freeform: Shape 5">
            <a:extLst>
              <a:ext uri="{FF2B5EF4-FFF2-40B4-BE49-F238E27FC236}">
                <a16:creationId xmlns:a16="http://schemas.microsoft.com/office/drawing/2014/main" id="{C7F2986B-ED52-B1D9-3C20-61A2999359C3}"/>
              </a:ext>
            </a:extLst>
          </p:cNvPr>
          <p:cNvSpPr/>
          <p:nvPr/>
        </p:nvSpPr>
        <p:spPr>
          <a:xfrm>
            <a:off x="-4" y="45855"/>
            <a:ext cx="5773653" cy="5038266"/>
          </a:xfrm>
          <a:custGeom>
            <a:avLst/>
            <a:gdLst>
              <a:gd name="connsiteX0" fmla="*/ 2821612 w 5773653"/>
              <a:gd name="connsiteY0" fmla="*/ 5038266 h 5038266"/>
              <a:gd name="connsiteX1" fmla="*/ 0 w 5773653"/>
              <a:gd name="connsiteY1" fmla="*/ 3408875 h 5038266"/>
              <a:gd name="connsiteX2" fmla="*/ 1966 w 5773653"/>
              <a:gd name="connsiteY2" fmla="*/ 3107379 h 5038266"/>
              <a:gd name="connsiteX3" fmla="*/ 2821612 w 5773653"/>
              <a:gd name="connsiteY3" fmla="*/ 4735459 h 5038266"/>
              <a:gd name="connsiteX4" fmla="*/ 5511483 w 5773653"/>
              <a:gd name="connsiteY4" fmla="*/ 3182097 h 5038266"/>
              <a:gd name="connsiteX5" fmla="*/ 5511483 w 5773653"/>
              <a:gd name="connsiteY5" fmla="*/ 0 h 5038266"/>
              <a:gd name="connsiteX6" fmla="*/ 5773654 w 5773653"/>
              <a:gd name="connsiteY6" fmla="*/ 0 h 5038266"/>
              <a:gd name="connsiteX7" fmla="*/ 5773654 w 5773653"/>
              <a:gd name="connsiteY7" fmla="*/ 3333501 h 5038266"/>
              <a:gd name="connsiteX8" fmla="*/ 2821612 w 5773653"/>
              <a:gd name="connsiteY8" fmla="*/ 5038266 h 503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3653" h="5038266">
                <a:moveTo>
                  <a:pt x="2821612" y="5038266"/>
                </a:moveTo>
                <a:lnTo>
                  <a:pt x="0" y="3408875"/>
                </a:lnTo>
                <a:lnTo>
                  <a:pt x="1966" y="3107379"/>
                </a:lnTo>
                <a:lnTo>
                  <a:pt x="2821612" y="4735459"/>
                </a:lnTo>
                <a:lnTo>
                  <a:pt x="5511483" y="3182097"/>
                </a:lnTo>
                <a:lnTo>
                  <a:pt x="5511483" y="0"/>
                </a:lnTo>
                <a:lnTo>
                  <a:pt x="5773654" y="0"/>
                </a:lnTo>
                <a:lnTo>
                  <a:pt x="5773654" y="3333501"/>
                </a:lnTo>
                <a:lnTo>
                  <a:pt x="2821612" y="5038266"/>
                </a:lnTo>
                <a:close/>
              </a:path>
            </a:pathLst>
          </a:custGeom>
          <a:solidFill>
            <a:schemeClr val="bg1"/>
          </a:solidFill>
          <a:ln w="6548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7EFDA17E-E079-0418-E2BF-C1D77D188632}"/>
              </a:ext>
            </a:extLst>
          </p:cNvPr>
          <p:cNvSpPr/>
          <p:nvPr/>
        </p:nvSpPr>
        <p:spPr>
          <a:xfrm rot="5400000">
            <a:off x="-431825" y="3702148"/>
            <a:ext cx="3700630" cy="2836985"/>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6" name="TextBox 2085">
            <a:extLst>
              <a:ext uri="{FF2B5EF4-FFF2-40B4-BE49-F238E27FC236}">
                <a16:creationId xmlns:a16="http://schemas.microsoft.com/office/drawing/2014/main" id="{E421587D-1896-A953-7F39-BF8C2BE82B15}"/>
              </a:ext>
            </a:extLst>
          </p:cNvPr>
          <p:cNvSpPr txBox="1"/>
          <p:nvPr/>
        </p:nvSpPr>
        <p:spPr>
          <a:xfrm>
            <a:off x="3698322" y="172456"/>
            <a:ext cx="5440061" cy="646331"/>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a:ln>
                  <a:noFill/>
                </a:ln>
                <a:solidFill>
                  <a:srgbClr val="A5300F"/>
                </a:solidFill>
                <a:effectLst/>
                <a:uLnTx/>
                <a:uFillTx/>
                <a:latin typeface="Montserrat" panose="00000500000000000000" pitchFamily="2" charset="0"/>
                <a:ea typeface="+mn-ea"/>
                <a:cs typeface="B Titr" panose="00000700000000000000" pitchFamily="2" charset="-78"/>
              </a:rPr>
              <a:t>منابع</a:t>
            </a:r>
            <a:endParaRPr kumimoji="0" lang="en-US" sz="3600" b="1" i="0" u="none" strike="noStrike" kern="1200" cap="none" spc="0" normalizeH="0" baseline="0" noProof="0" dirty="0">
              <a:ln>
                <a:noFill/>
              </a:ln>
              <a:solidFill>
                <a:srgbClr val="A5300F"/>
              </a:solidFill>
              <a:effectLst/>
              <a:uLnTx/>
              <a:uFillTx/>
              <a:latin typeface="Montserrat" panose="00000500000000000000" pitchFamily="2" charset="0"/>
              <a:ea typeface="+mn-ea"/>
              <a:cs typeface="B Titr" panose="00000700000000000000" pitchFamily="2" charset="-78"/>
            </a:endParaRPr>
          </a:p>
        </p:txBody>
      </p:sp>
      <p:sp>
        <p:nvSpPr>
          <p:cNvPr id="2" name="Content Placeholder 2">
            <a:extLst>
              <a:ext uri="{FF2B5EF4-FFF2-40B4-BE49-F238E27FC236}">
                <a16:creationId xmlns:a16="http://schemas.microsoft.com/office/drawing/2014/main" id="{614A57B1-8964-8B3C-3165-03582679C810}"/>
              </a:ext>
            </a:extLst>
          </p:cNvPr>
          <p:cNvSpPr txBox="1">
            <a:spLocks/>
          </p:cNvSpPr>
          <p:nvPr/>
        </p:nvSpPr>
        <p:spPr>
          <a:xfrm>
            <a:off x="4549966" y="1149150"/>
            <a:ext cx="72964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مرکزپژوهش‌های مجلس (1402). فقر چند بعدی: روش‌های اندازه‌گیری</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مرکز پژوهش‌های مجلس (1402). وضعیت فقر و ویژگی های فقرا در دهه گذشته (دهه 90).</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مرکز پژوهش‌های مجلس (؟؟). دلایل فقر پایدار در ایران و پیشنهادهایي برای خروج از فقر</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اتاق ایران (1397). اقتصاد به زبان ساده (شماره 37)</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اتاق ایران (1402). ارزیابی لایحه برنامه هفتم توسعه از نگاه بخش خصوصی: تأمین اجتماعی، سیاستهای حمایتی و توزیع عادلانه درآمد.</a:t>
            </a:r>
          </a:p>
          <a:p>
            <a:pPr marL="228600" marR="0" lvl="0" indent="-228600" algn="just" defTabSz="914400" rtl="1"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اکو ایران (1403). </a:t>
            </a:r>
            <a:r>
              <a:rPr kumimoji="0" lang="fa-IR" sz="1600" i="0" u="none" strike="noStrike" kern="1200" cap="none" spc="0" normalizeH="0" baseline="0" noProof="0" dirty="0">
                <a:ln>
                  <a:noFill/>
                </a:ln>
                <a:solidFill>
                  <a:srgbClr val="444444"/>
                </a:solidFill>
                <a:effectLst/>
                <a:uLnTx/>
                <a:uFillTx/>
                <a:latin typeface="IRANYEKAN"/>
                <a:ea typeface="+mn-ea"/>
                <a:cs typeface="B Mitra" panose="00000400000000000000" pitchFamily="2" charset="-78"/>
              </a:rPr>
              <a:t>تغییر جای استان‌ها در نقشه فلاکت ایران؛ کرمانشاه اول شد. کد خبر: 62471</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مرکز آمار ایران (1403). شاخص‌های کلان </a:t>
            </a:r>
            <a:r>
              <a:rPr kumimoji="0" lang="ar-IQ"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اقتصادی و اجتماعی کشور</a:t>
            </a: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IQ"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مرکز آمار ایران (140</a:t>
            </a: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1</a:t>
            </a:r>
            <a:r>
              <a:rPr kumimoji="0" lang="ar-IQ"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 </a:t>
            </a:r>
            <a:r>
              <a:rPr kumimoji="0" lang="fa-IR"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rPr>
              <a:t>سالنامه آماری استان خراسان رضوی.</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lang="fa-IR" sz="1600" dirty="0">
                <a:solidFill>
                  <a:sysClr val="windowText" lastClr="000000"/>
                </a:solidFill>
                <a:latin typeface="Calibri" panose="020F0502020204030204"/>
                <a:cs typeface="B Mitra" panose="00000400000000000000" pitchFamily="2" charset="-78"/>
              </a:rPr>
              <a:t>سازمان مدیریت و برنامه ریزی استان خراسان رضوی (1403). گزارش جامع عملکرد اقتصاد مقاومتي استان خراسان رضوي.</a:t>
            </a:r>
            <a:endParaRPr kumimoji="0" lang="ar-IQ"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B Mitra" panose="00000400000000000000" pitchFamily="2" charset="-78"/>
            </a:endParaRPr>
          </a:p>
        </p:txBody>
      </p:sp>
      <p:pic>
        <p:nvPicPr>
          <p:cNvPr id="3" name="Picture 2">
            <a:extLst>
              <a:ext uri="{FF2B5EF4-FFF2-40B4-BE49-F238E27FC236}">
                <a16:creationId xmlns:a16="http://schemas.microsoft.com/office/drawing/2014/main" id="{298293B8-F677-975C-7BF0-0DF8CE4C7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316913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F1844CA-24A2-16DD-7667-495CE1587C99}"/>
              </a:ext>
            </a:extLst>
          </p:cNvPr>
          <p:cNvSpPr/>
          <p:nvPr/>
        </p:nvSpPr>
        <p:spPr>
          <a:xfrm>
            <a:off x="0" y="-1"/>
            <a:ext cx="9404883" cy="5429922"/>
          </a:xfrm>
          <a:custGeom>
            <a:avLst/>
            <a:gdLst>
              <a:gd name="connsiteX0" fmla="*/ 0 w 9404883"/>
              <a:gd name="connsiteY0" fmla="*/ 5429923 h 5429922"/>
              <a:gd name="connsiteX1" fmla="*/ 9404883 w 9404883"/>
              <a:gd name="connsiteY1" fmla="*/ 0 h 5429922"/>
              <a:gd name="connsiteX2" fmla="*/ 0 w 9404883"/>
              <a:gd name="connsiteY2" fmla="*/ 0 h 5429922"/>
              <a:gd name="connsiteX3" fmla="*/ 0 w 9404883"/>
              <a:gd name="connsiteY3" fmla="*/ 5429923 h 5429922"/>
            </a:gdLst>
            <a:ahLst/>
            <a:cxnLst>
              <a:cxn ang="0">
                <a:pos x="connsiteX0" y="connsiteY0"/>
              </a:cxn>
              <a:cxn ang="0">
                <a:pos x="connsiteX1" y="connsiteY1"/>
              </a:cxn>
              <a:cxn ang="0">
                <a:pos x="connsiteX2" y="connsiteY2"/>
              </a:cxn>
              <a:cxn ang="0">
                <a:pos x="connsiteX3" y="connsiteY3"/>
              </a:cxn>
            </a:cxnLst>
            <a:rect l="l" t="t" r="r" b="b"/>
            <a:pathLst>
              <a:path w="9404883" h="5429922">
                <a:moveTo>
                  <a:pt x="0" y="5429923"/>
                </a:moveTo>
                <a:lnTo>
                  <a:pt x="9404883" y="0"/>
                </a:lnTo>
                <a:lnTo>
                  <a:pt x="0" y="0"/>
                </a:lnTo>
                <a:lnTo>
                  <a:pt x="0" y="5429923"/>
                </a:lnTo>
                <a:close/>
              </a:path>
            </a:pathLst>
          </a:custGeom>
          <a:solidFill>
            <a:schemeClr val="accent1"/>
          </a:solidFill>
          <a:ln w="56919"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EFCCF7D2-208D-3276-B31A-45FA5FCEC540}"/>
              </a:ext>
            </a:extLst>
          </p:cNvPr>
          <p:cNvGrpSpPr/>
          <p:nvPr/>
        </p:nvGrpSpPr>
        <p:grpSpPr>
          <a:xfrm>
            <a:off x="806604" y="723878"/>
            <a:ext cx="5149290" cy="5126123"/>
            <a:chOff x="806604" y="772646"/>
            <a:chExt cx="5149290" cy="5126123"/>
          </a:xfrm>
        </p:grpSpPr>
        <p:sp>
          <p:nvSpPr>
            <p:cNvPr id="13" name="Freeform: Shape 12">
              <a:extLst>
                <a:ext uri="{FF2B5EF4-FFF2-40B4-BE49-F238E27FC236}">
                  <a16:creationId xmlns:a16="http://schemas.microsoft.com/office/drawing/2014/main" id="{062223C1-C26D-2262-3A87-1555DA961D99}"/>
                </a:ext>
              </a:extLst>
            </p:cNvPr>
            <p:cNvSpPr/>
            <p:nvPr/>
          </p:nvSpPr>
          <p:spPr>
            <a:xfrm>
              <a:off x="1516648" y="772646"/>
              <a:ext cx="4439246" cy="5126123"/>
            </a:xfrm>
            <a:custGeom>
              <a:avLst/>
              <a:gdLst>
                <a:gd name="connsiteX0" fmla="*/ 1910918 w 3822405"/>
                <a:gd name="connsiteY0" fmla="*/ 0 h 4413839"/>
                <a:gd name="connsiteX1" fmla="*/ 0 w 3822405"/>
                <a:gd name="connsiteY1" fmla="*/ 1103175 h 4413839"/>
                <a:gd name="connsiteX2" fmla="*/ 0 w 3822405"/>
                <a:gd name="connsiteY2" fmla="*/ 3310096 h 4413839"/>
                <a:gd name="connsiteX3" fmla="*/ 1910918 w 3822405"/>
                <a:gd name="connsiteY3" fmla="*/ 4413840 h 4413839"/>
                <a:gd name="connsiteX4" fmla="*/ 3822406 w 3822405"/>
                <a:gd name="connsiteY4" fmla="*/ 3310096 h 4413839"/>
                <a:gd name="connsiteX5" fmla="*/ 3822406 w 3822405"/>
                <a:gd name="connsiteY5" fmla="*/ 1103175 h 4413839"/>
                <a:gd name="connsiteX6" fmla="*/ 1910918 w 3822405"/>
                <a:gd name="connsiteY6" fmla="*/ 0 h 44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2405" h="4413839">
                  <a:moveTo>
                    <a:pt x="1910918" y="0"/>
                  </a:moveTo>
                  <a:lnTo>
                    <a:pt x="0" y="1103175"/>
                  </a:lnTo>
                  <a:lnTo>
                    <a:pt x="0" y="3310096"/>
                  </a:lnTo>
                  <a:lnTo>
                    <a:pt x="1910918" y="4413840"/>
                  </a:lnTo>
                  <a:lnTo>
                    <a:pt x="3822406" y="3310096"/>
                  </a:lnTo>
                  <a:lnTo>
                    <a:pt x="3822406" y="1103175"/>
                  </a:lnTo>
                  <a:lnTo>
                    <a:pt x="1910918" y="0"/>
                  </a:lnTo>
                  <a:close/>
                </a:path>
              </a:pathLst>
            </a:custGeom>
            <a:solidFill>
              <a:schemeClr val="bg2"/>
            </a:solidFill>
            <a:ln w="56919"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9345181-7483-4E7A-DE05-3B061A364C43}"/>
                </a:ext>
              </a:extLst>
            </p:cNvPr>
            <p:cNvSpPr/>
            <p:nvPr/>
          </p:nvSpPr>
          <p:spPr>
            <a:xfrm>
              <a:off x="1836917" y="1128789"/>
              <a:ext cx="3822405" cy="4413839"/>
            </a:xfrm>
            <a:custGeom>
              <a:avLst/>
              <a:gdLst>
                <a:gd name="connsiteX0" fmla="*/ 1910918 w 3822405"/>
                <a:gd name="connsiteY0" fmla="*/ 0 h 4413839"/>
                <a:gd name="connsiteX1" fmla="*/ 0 w 3822405"/>
                <a:gd name="connsiteY1" fmla="*/ 1103175 h 4413839"/>
                <a:gd name="connsiteX2" fmla="*/ 0 w 3822405"/>
                <a:gd name="connsiteY2" fmla="*/ 3310096 h 4413839"/>
                <a:gd name="connsiteX3" fmla="*/ 1910918 w 3822405"/>
                <a:gd name="connsiteY3" fmla="*/ 4413840 h 4413839"/>
                <a:gd name="connsiteX4" fmla="*/ 3822406 w 3822405"/>
                <a:gd name="connsiteY4" fmla="*/ 3310096 h 4413839"/>
                <a:gd name="connsiteX5" fmla="*/ 3822406 w 3822405"/>
                <a:gd name="connsiteY5" fmla="*/ 1103175 h 4413839"/>
                <a:gd name="connsiteX6" fmla="*/ 1910918 w 3822405"/>
                <a:gd name="connsiteY6" fmla="*/ 0 h 44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2405" h="4413839">
                  <a:moveTo>
                    <a:pt x="1910918" y="0"/>
                  </a:moveTo>
                  <a:lnTo>
                    <a:pt x="0" y="1103175"/>
                  </a:lnTo>
                  <a:lnTo>
                    <a:pt x="0" y="3310096"/>
                  </a:lnTo>
                  <a:lnTo>
                    <a:pt x="1910918" y="4413840"/>
                  </a:lnTo>
                  <a:lnTo>
                    <a:pt x="3822406" y="3310096"/>
                  </a:lnTo>
                  <a:lnTo>
                    <a:pt x="3822406" y="1103175"/>
                  </a:lnTo>
                  <a:lnTo>
                    <a:pt x="1910918" y="0"/>
                  </a:lnTo>
                  <a:close/>
                </a:path>
              </a:pathLst>
            </a:custGeom>
            <a:solidFill>
              <a:schemeClr val="bg1"/>
            </a:solidFill>
            <a:ln w="56919" cap="flat">
              <a:noFill/>
              <a:prstDash val="solid"/>
              <a:miter/>
            </a:ln>
          </p:spPr>
          <p:txBody>
            <a:bodyPr rtlCol="0" anchor="ctr"/>
            <a:lstStyle/>
            <a:p>
              <a:endParaRPr lang="en-US"/>
            </a:p>
          </p:txBody>
        </p:sp>
        <p:pic>
          <p:nvPicPr>
            <p:cNvPr id="12" name="Picture 11">
              <a:extLst>
                <a:ext uri="{FF2B5EF4-FFF2-40B4-BE49-F238E27FC236}">
                  <a16:creationId xmlns:a16="http://schemas.microsoft.com/office/drawing/2014/main" id="{F1DEC4F1-FAD6-2EDE-7A40-C85DE25D3C9E}"/>
                </a:ext>
              </a:extLst>
            </p:cNvPr>
            <p:cNvPicPr>
              <a:picLocks noChangeAspect="1"/>
            </p:cNvPicPr>
            <p:nvPr/>
          </p:nvPicPr>
          <p:blipFill>
            <a:blip r:embed="rId2">
              <a:extLst>
                <a:ext uri="{28A0092B-C50C-407E-A947-70E740481C1C}">
                  <a14:useLocalDpi xmlns:a14="http://schemas.microsoft.com/office/drawing/2010/main" val="0"/>
                </a:ext>
              </a:extLst>
            </a:blip>
            <a:srcRect l="22758" r="20821" b="2080"/>
            <a:stretch>
              <a:fillRect/>
            </a:stretch>
          </p:blipFill>
          <p:spPr>
            <a:xfrm>
              <a:off x="2070240" y="1398213"/>
              <a:ext cx="3355759" cy="3874990"/>
            </a:xfrm>
            <a:custGeom>
              <a:avLst/>
              <a:gdLst>
                <a:gd name="connsiteX0" fmla="*/ 2907321 w 5815509"/>
                <a:gd name="connsiteY0" fmla="*/ 0 h 6715332"/>
                <a:gd name="connsiteX1" fmla="*/ 5815509 w 5815509"/>
                <a:gd name="connsiteY1" fmla="*/ 1678399 h 6715332"/>
                <a:gd name="connsiteX2" fmla="*/ 5815509 w 5815509"/>
                <a:gd name="connsiteY2" fmla="*/ 5036067 h 6715332"/>
                <a:gd name="connsiteX3" fmla="*/ 2907321 w 5815509"/>
                <a:gd name="connsiteY3" fmla="*/ 6715332 h 6715332"/>
                <a:gd name="connsiteX4" fmla="*/ 0 w 5815509"/>
                <a:gd name="connsiteY4" fmla="*/ 5036067 h 6715332"/>
                <a:gd name="connsiteX5" fmla="*/ 0 w 5815509"/>
                <a:gd name="connsiteY5" fmla="*/ 1678399 h 6715332"/>
                <a:gd name="connsiteX6" fmla="*/ 2907321 w 5815509"/>
                <a:gd name="connsiteY6" fmla="*/ 0 h 671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5509" h="6715331">
                  <a:moveTo>
                    <a:pt x="2907321" y="0"/>
                  </a:moveTo>
                  <a:lnTo>
                    <a:pt x="5815509" y="1678399"/>
                  </a:lnTo>
                  <a:lnTo>
                    <a:pt x="5815509" y="5036067"/>
                  </a:lnTo>
                  <a:lnTo>
                    <a:pt x="2907321" y="6715332"/>
                  </a:lnTo>
                  <a:lnTo>
                    <a:pt x="0" y="5036067"/>
                  </a:lnTo>
                  <a:lnTo>
                    <a:pt x="0" y="1678399"/>
                  </a:lnTo>
                  <a:lnTo>
                    <a:pt x="2907321" y="0"/>
                  </a:lnTo>
                  <a:close/>
                </a:path>
              </a:pathLst>
            </a:custGeom>
          </p:spPr>
        </p:pic>
        <p:sp>
          <p:nvSpPr>
            <p:cNvPr id="7" name="Freeform: Shape 6">
              <a:extLst>
                <a:ext uri="{FF2B5EF4-FFF2-40B4-BE49-F238E27FC236}">
                  <a16:creationId xmlns:a16="http://schemas.microsoft.com/office/drawing/2014/main" id="{54283A35-B2FF-B197-0CFC-5476E5A4DF52}"/>
                </a:ext>
              </a:extLst>
            </p:cNvPr>
            <p:cNvSpPr/>
            <p:nvPr/>
          </p:nvSpPr>
          <p:spPr>
            <a:xfrm>
              <a:off x="806604" y="1046250"/>
              <a:ext cx="1700301" cy="1963287"/>
            </a:xfrm>
            <a:custGeom>
              <a:avLst/>
              <a:gdLst>
                <a:gd name="connsiteX0" fmla="*/ 850436 w 1700301"/>
                <a:gd name="connsiteY0" fmla="*/ 0 h 1963287"/>
                <a:gd name="connsiteX1" fmla="*/ 0 w 1700301"/>
                <a:gd name="connsiteY1" fmla="*/ 490680 h 1963287"/>
                <a:gd name="connsiteX2" fmla="*/ 0 w 1700301"/>
                <a:gd name="connsiteY2" fmla="*/ 1472608 h 1963287"/>
                <a:gd name="connsiteX3" fmla="*/ 850436 w 1700301"/>
                <a:gd name="connsiteY3" fmla="*/ 1963288 h 1963287"/>
                <a:gd name="connsiteX4" fmla="*/ 1700302 w 1700301"/>
                <a:gd name="connsiteY4" fmla="*/ 1472608 h 1963287"/>
                <a:gd name="connsiteX5" fmla="*/ 1700302 w 1700301"/>
                <a:gd name="connsiteY5" fmla="*/ 490680 h 1963287"/>
                <a:gd name="connsiteX6" fmla="*/ 850436 w 1700301"/>
                <a:gd name="connsiteY6" fmla="*/ 0 h 196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301" h="1963287">
                  <a:moveTo>
                    <a:pt x="850436" y="0"/>
                  </a:moveTo>
                  <a:lnTo>
                    <a:pt x="0" y="490680"/>
                  </a:lnTo>
                  <a:lnTo>
                    <a:pt x="0" y="1472608"/>
                  </a:lnTo>
                  <a:lnTo>
                    <a:pt x="850436" y="1963288"/>
                  </a:lnTo>
                  <a:lnTo>
                    <a:pt x="1700302" y="1472608"/>
                  </a:lnTo>
                  <a:lnTo>
                    <a:pt x="1700302" y="490680"/>
                  </a:lnTo>
                  <a:lnTo>
                    <a:pt x="850436" y="0"/>
                  </a:lnTo>
                  <a:close/>
                </a:path>
              </a:pathLst>
            </a:custGeom>
            <a:solidFill>
              <a:schemeClr val="bg1"/>
            </a:solidFill>
            <a:ln w="56919" cap="flat">
              <a:noFill/>
              <a:prstDash val="solid"/>
              <a:miter/>
            </a:ln>
          </p:spPr>
          <p:txBody>
            <a:bodyPr rtlCol="0" anchor="ctr"/>
            <a:lstStyle/>
            <a:p>
              <a:pPr algn="ctr"/>
              <a:endParaRPr lang="en-US" sz="1800" b="1" i="0" dirty="0">
                <a:solidFill>
                  <a:schemeClr val="accent1"/>
                </a:solidFill>
                <a:effectLst/>
                <a:latin typeface="Montserrat" panose="00000500000000000000" pitchFamily="2" charset="0"/>
              </a:endParaRPr>
            </a:p>
          </p:txBody>
        </p:sp>
      </p:grpSp>
      <p:sp>
        <p:nvSpPr>
          <p:cNvPr id="17" name="TextBox 16">
            <a:extLst>
              <a:ext uri="{FF2B5EF4-FFF2-40B4-BE49-F238E27FC236}">
                <a16:creationId xmlns:a16="http://schemas.microsoft.com/office/drawing/2014/main" id="{A9A9770E-1021-B064-9A8F-DEC59D9D4358}"/>
              </a:ext>
            </a:extLst>
          </p:cNvPr>
          <p:cNvSpPr txBox="1"/>
          <p:nvPr/>
        </p:nvSpPr>
        <p:spPr>
          <a:xfrm>
            <a:off x="7121706" y="761358"/>
            <a:ext cx="4566354" cy="646331"/>
          </a:xfrm>
          <a:prstGeom prst="rect">
            <a:avLst/>
          </a:prstGeom>
          <a:noFill/>
        </p:spPr>
        <p:txBody>
          <a:bodyPr wrap="square" rtlCol="0">
            <a:spAutoFit/>
          </a:bodyPr>
          <a:lstStyle/>
          <a:p>
            <a:pPr algn="r" rtl="1"/>
            <a:r>
              <a:rPr lang="fa-IR" sz="3600" b="1" dirty="0">
                <a:solidFill>
                  <a:schemeClr val="accent1">
                    <a:lumMod val="50000"/>
                  </a:schemeClr>
                </a:solidFill>
                <a:latin typeface="Montserrat" panose="00000500000000000000" pitchFamily="2" charset="0"/>
                <a:cs typeface="B Titr" panose="00000700000000000000" pitchFamily="2" charset="-78"/>
              </a:rPr>
              <a:t>مقدمه</a:t>
            </a:r>
            <a:endParaRPr lang="en-US" sz="3600" b="1" dirty="0">
              <a:solidFill>
                <a:schemeClr val="accent1">
                  <a:lumMod val="50000"/>
                </a:schemeClr>
              </a:solidFill>
              <a:latin typeface="Montserrat" panose="00000500000000000000" pitchFamily="2" charset="0"/>
              <a:cs typeface="B Titr" panose="00000700000000000000" pitchFamily="2" charset="-78"/>
            </a:endParaRPr>
          </a:p>
        </p:txBody>
      </p:sp>
      <p:sp>
        <p:nvSpPr>
          <p:cNvPr id="15" name="TextBox 14">
            <a:extLst>
              <a:ext uri="{FF2B5EF4-FFF2-40B4-BE49-F238E27FC236}">
                <a16:creationId xmlns:a16="http://schemas.microsoft.com/office/drawing/2014/main" id="{5F9DF655-5ED3-47E0-AD96-EC34041DB62C}"/>
              </a:ext>
            </a:extLst>
          </p:cNvPr>
          <p:cNvSpPr txBox="1"/>
          <p:nvPr/>
        </p:nvSpPr>
        <p:spPr>
          <a:xfrm>
            <a:off x="6159074" y="1759650"/>
            <a:ext cx="5974017" cy="3757952"/>
          </a:xfrm>
          <a:prstGeom prst="rect">
            <a:avLst/>
          </a:prstGeom>
          <a:noFill/>
        </p:spPr>
        <p:txBody>
          <a:bodyPr wrap="square">
            <a:spAutoFit/>
          </a:body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فقر در سال‌های اخیر تبدیل به یکی از چالش‌های اساسی کشورمان شده است. در حالی که تا پیش از دهه 90 بالا بودن فقر مطلق تبدیل به یک چالش نشده بود، اما در دهه 90 و به خصوص از سال 139۷ به بعد، خطر فقر فراگیر، یکی از مهم‌ترین بحران‌هایی است که میتواند در پیش روی سیاستگذار باشد. رشد اقتصادی پایین و نرخ‌های تورم بالا،از مهمترین دلایل کلان رشد فقر بوده و در کنار آن، عدم اجرای سیاستهای حمایتی هدفمند نیز باعث شده تا با وجود اختصاص منابع بسیاری برای حمایت، از فقر ایجاد شده، کاسته نشود. به نحوی که در سال 1400 در حدود 30 درصد از جمعیت کشور زیر خط فقر قرار داشته و سیاست حمایتی هدفمندی نیز برای آنها طراحی نشده است.</a:t>
            </a:r>
            <a:endParaRPr kumimoji="0" lang="en-US" sz="2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endParaRPr>
          </a:p>
        </p:txBody>
      </p:sp>
      <p:sp>
        <p:nvSpPr>
          <p:cNvPr id="21" name="Google Shape;12555;p89">
            <a:extLst>
              <a:ext uri="{FF2B5EF4-FFF2-40B4-BE49-F238E27FC236}">
                <a16:creationId xmlns:a16="http://schemas.microsoft.com/office/drawing/2014/main" id="{D24F7F2F-DC44-44BC-9B9E-BF6422FD6A7D}"/>
              </a:ext>
            </a:extLst>
          </p:cNvPr>
          <p:cNvSpPr/>
          <p:nvPr/>
        </p:nvSpPr>
        <p:spPr>
          <a:xfrm>
            <a:off x="1313468" y="1657629"/>
            <a:ext cx="641288" cy="642992"/>
          </a:xfrm>
          <a:custGeom>
            <a:avLst/>
            <a:gdLst/>
            <a:ahLst/>
            <a:cxnLst/>
            <a:rect l="l" t="t" r="r" b="b"/>
            <a:pathLst>
              <a:path w="11658" h="11689" extrusionOk="0">
                <a:moveTo>
                  <a:pt x="10649" y="662"/>
                </a:moveTo>
                <a:cubicBezTo>
                  <a:pt x="10838" y="662"/>
                  <a:pt x="10996" y="820"/>
                  <a:pt x="10996" y="1009"/>
                </a:cubicBezTo>
                <a:cubicBezTo>
                  <a:pt x="10996" y="1198"/>
                  <a:pt x="10838" y="1355"/>
                  <a:pt x="10649" y="1355"/>
                </a:cubicBezTo>
                <a:lnTo>
                  <a:pt x="1040" y="1355"/>
                </a:lnTo>
                <a:cubicBezTo>
                  <a:pt x="851" y="1355"/>
                  <a:pt x="694" y="1198"/>
                  <a:pt x="694" y="1009"/>
                </a:cubicBezTo>
                <a:cubicBezTo>
                  <a:pt x="694" y="820"/>
                  <a:pt x="851" y="662"/>
                  <a:pt x="1040" y="662"/>
                </a:cubicBezTo>
                <a:close/>
                <a:moveTo>
                  <a:pt x="10303" y="2049"/>
                </a:moveTo>
                <a:lnTo>
                  <a:pt x="10303" y="7908"/>
                </a:lnTo>
                <a:cubicBezTo>
                  <a:pt x="10334" y="8097"/>
                  <a:pt x="10177" y="8255"/>
                  <a:pt x="9988" y="8255"/>
                </a:cubicBezTo>
                <a:lnTo>
                  <a:pt x="1702" y="8255"/>
                </a:lnTo>
                <a:cubicBezTo>
                  <a:pt x="1513" y="8255"/>
                  <a:pt x="1355" y="8097"/>
                  <a:pt x="1355" y="7908"/>
                </a:cubicBezTo>
                <a:lnTo>
                  <a:pt x="1355" y="2049"/>
                </a:lnTo>
                <a:close/>
                <a:moveTo>
                  <a:pt x="5797" y="10271"/>
                </a:moveTo>
                <a:cubicBezTo>
                  <a:pt x="5986" y="10271"/>
                  <a:pt x="6144" y="10429"/>
                  <a:pt x="6144" y="10618"/>
                </a:cubicBezTo>
                <a:cubicBezTo>
                  <a:pt x="6144" y="10807"/>
                  <a:pt x="5986" y="10964"/>
                  <a:pt x="5797" y="10964"/>
                </a:cubicBezTo>
                <a:cubicBezTo>
                  <a:pt x="5608" y="10964"/>
                  <a:pt x="5451" y="10807"/>
                  <a:pt x="5451" y="10618"/>
                </a:cubicBezTo>
                <a:cubicBezTo>
                  <a:pt x="5451" y="10429"/>
                  <a:pt x="5608" y="10271"/>
                  <a:pt x="5797" y="10271"/>
                </a:cubicBezTo>
                <a:close/>
                <a:moveTo>
                  <a:pt x="1040" y="1"/>
                </a:moveTo>
                <a:cubicBezTo>
                  <a:pt x="473" y="1"/>
                  <a:pt x="1" y="473"/>
                  <a:pt x="1" y="1009"/>
                </a:cubicBezTo>
                <a:cubicBezTo>
                  <a:pt x="1" y="1450"/>
                  <a:pt x="284" y="1828"/>
                  <a:pt x="694" y="1986"/>
                </a:cubicBezTo>
                <a:lnTo>
                  <a:pt x="694" y="7908"/>
                </a:lnTo>
                <a:cubicBezTo>
                  <a:pt x="694" y="8444"/>
                  <a:pt x="1166" y="8917"/>
                  <a:pt x="1702" y="8917"/>
                </a:cubicBezTo>
                <a:lnTo>
                  <a:pt x="5482" y="8917"/>
                </a:lnTo>
                <a:lnTo>
                  <a:pt x="5482" y="9673"/>
                </a:lnTo>
                <a:cubicBezTo>
                  <a:pt x="5104" y="9830"/>
                  <a:pt x="4821" y="10177"/>
                  <a:pt x="4821" y="10649"/>
                </a:cubicBezTo>
                <a:cubicBezTo>
                  <a:pt x="4821" y="11216"/>
                  <a:pt x="5293" y="11689"/>
                  <a:pt x="5829" y="11689"/>
                </a:cubicBezTo>
                <a:cubicBezTo>
                  <a:pt x="6396" y="11689"/>
                  <a:pt x="6869" y="11216"/>
                  <a:pt x="6869" y="10649"/>
                </a:cubicBezTo>
                <a:cubicBezTo>
                  <a:pt x="6869" y="10240"/>
                  <a:pt x="6585" y="9830"/>
                  <a:pt x="6207" y="9673"/>
                </a:cubicBezTo>
                <a:lnTo>
                  <a:pt x="6207" y="8917"/>
                </a:lnTo>
                <a:lnTo>
                  <a:pt x="10019" y="8917"/>
                </a:lnTo>
                <a:cubicBezTo>
                  <a:pt x="10555" y="8917"/>
                  <a:pt x="11027" y="8444"/>
                  <a:pt x="11027" y="7908"/>
                </a:cubicBezTo>
                <a:lnTo>
                  <a:pt x="11027" y="1986"/>
                </a:lnTo>
                <a:cubicBezTo>
                  <a:pt x="11405" y="1828"/>
                  <a:pt x="11657" y="1450"/>
                  <a:pt x="11657" y="1009"/>
                </a:cubicBezTo>
                <a:cubicBezTo>
                  <a:pt x="11657" y="473"/>
                  <a:pt x="11185" y="1"/>
                  <a:pt x="10649" y="1"/>
                </a:cubicBezTo>
                <a:close/>
              </a:path>
            </a:pathLst>
          </a:custGeom>
          <a:solidFill>
            <a:schemeClr val="tx1">
              <a:lumMod val="85000"/>
              <a:lumOff val="1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Google Shape;12556;p89">
            <a:extLst>
              <a:ext uri="{FF2B5EF4-FFF2-40B4-BE49-F238E27FC236}">
                <a16:creationId xmlns:a16="http://schemas.microsoft.com/office/drawing/2014/main" id="{16F74D2E-97C8-4289-8D05-4BFA064C5EBA}"/>
              </a:ext>
            </a:extLst>
          </p:cNvPr>
          <p:cNvSpPr/>
          <p:nvPr/>
        </p:nvSpPr>
        <p:spPr>
          <a:xfrm>
            <a:off x="1433288" y="1793197"/>
            <a:ext cx="415974" cy="185928"/>
          </a:xfrm>
          <a:custGeom>
            <a:avLst/>
            <a:gdLst/>
            <a:ahLst/>
            <a:cxnLst/>
            <a:rect l="l" t="t" r="r" b="b"/>
            <a:pathLst>
              <a:path w="7562" h="3380" extrusionOk="0">
                <a:moveTo>
                  <a:pt x="6553" y="0"/>
                </a:moveTo>
                <a:cubicBezTo>
                  <a:pt x="6144" y="0"/>
                  <a:pt x="6081" y="504"/>
                  <a:pt x="6427" y="662"/>
                </a:cubicBezTo>
                <a:lnTo>
                  <a:pt x="4474" y="2584"/>
                </a:lnTo>
                <a:lnTo>
                  <a:pt x="2647" y="788"/>
                </a:lnTo>
                <a:cubicBezTo>
                  <a:pt x="2584" y="725"/>
                  <a:pt x="2497" y="693"/>
                  <a:pt x="2410" y="693"/>
                </a:cubicBezTo>
                <a:cubicBezTo>
                  <a:pt x="2324" y="693"/>
                  <a:pt x="2237" y="725"/>
                  <a:pt x="2174" y="788"/>
                </a:cubicBezTo>
                <a:lnTo>
                  <a:pt x="126" y="2836"/>
                </a:lnTo>
                <a:cubicBezTo>
                  <a:pt x="0" y="2930"/>
                  <a:pt x="0" y="3182"/>
                  <a:pt x="126" y="3308"/>
                </a:cubicBezTo>
                <a:cubicBezTo>
                  <a:pt x="189" y="3356"/>
                  <a:pt x="276" y="3379"/>
                  <a:pt x="363" y="3379"/>
                </a:cubicBezTo>
                <a:cubicBezTo>
                  <a:pt x="449" y="3379"/>
                  <a:pt x="536" y="3356"/>
                  <a:pt x="599" y="3308"/>
                </a:cubicBezTo>
                <a:lnTo>
                  <a:pt x="2426" y="1481"/>
                </a:lnTo>
                <a:lnTo>
                  <a:pt x="4222" y="3308"/>
                </a:lnTo>
                <a:cubicBezTo>
                  <a:pt x="4285" y="3356"/>
                  <a:pt x="4372" y="3379"/>
                  <a:pt x="4458" y="3379"/>
                </a:cubicBezTo>
                <a:cubicBezTo>
                  <a:pt x="4545" y="3379"/>
                  <a:pt x="4632" y="3356"/>
                  <a:pt x="4695" y="3308"/>
                </a:cubicBezTo>
                <a:lnTo>
                  <a:pt x="6900" y="1134"/>
                </a:lnTo>
                <a:cubicBezTo>
                  <a:pt x="6931" y="1260"/>
                  <a:pt x="7057" y="1355"/>
                  <a:pt x="7215" y="1355"/>
                </a:cubicBezTo>
                <a:cubicBezTo>
                  <a:pt x="7404" y="1355"/>
                  <a:pt x="7562" y="1197"/>
                  <a:pt x="7562" y="1008"/>
                </a:cubicBezTo>
                <a:lnTo>
                  <a:pt x="7562" y="347"/>
                </a:lnTo>
                <a:cubicBezTo>
                  <a:pt x="7562" y="158"/>
                  <a:pt x="7467" y="0"/>
                  <a:pt x="7246" y="0"/>
                </a:cubicBezTo>
                <a:close/>
              </a:path>
            </a:pathLst>
          </a:custGeom>
          <a:solidFill>
            <a:schemeClr val="tx1">
              <a:lumMod val="85000"/>
              <a:lumOff val="1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15D69D4-E018-EFBE-83FF-3CC4C5A5C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312490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25E3873-65A6-991A-25F4-D93E1318DB04}"/>
              </a:ext>
            </a:extLst>
          </p:cNvPr>
          <p:cNvGrpSpPr/>
          <p:nvPr/>
        </p:nvGrpSpPr>
        <p:grpSpPr>
          <a:xfrm>
            <a:off x="9645747" y="509"/>
            <a:ext cx="2562664" cy="6855963"/>
            <a:chOff x="9645747" y="509"/>
            <a:chExt cx="2562664" cy="6855963"/>
          </a:xfrm>
        </p:grpSpPr>
        <p:sp>
          <p:nvSpPr>
            <p:cNvPr id="9" name="Freeform: Shape 8">
              <a:extLst>
                <a:ext uri="{FF2B5EF4-FFF2-40B4-BE49-F238E27FC236}">
                  <a16:creationId xmlns:a16="http://schemas.microsoft.com/office/drawing/2014/main" id="{B9E0A5E2-1390-04C5-719B-9C9C18550F16}"/>
                </a:ext>
              </a:extLst>
            </p:cNvPr>
            <p:cNvSpPr/>
            <p:nvPr/>
          </p:nvSpPr>
          <p:spPr>
            <a:xfrm>
              <a:off x="9645747" y="509"/>
              <a:ext cx="2562664" cy="6855963"/>
            </a:xfrm>
            <a:custGeom>
              <a:avLst/>
              <a:gdLst>
                <a:gd name="connsiteX0" fmla="*/ 2562665 w 2562664"/>
                <a:gd name="connsiteY0" fmla="*/ 0 h 6855963"/>
                <a:gd name="connsiteX1" fmla="*/ 2562665 w 2562664"/>
                <a:gd name="connsiteY1" fmla="*/ 6855963 h 6855963"/>
                <a:gd name="connsiteX2" fmla="*/ 0 w 2562664"/>
                <a:gd name="connsiteY2" fmla="*/ 5142142 h 6855963"/>
                <a:gd name="connsiteX3" fmla="*/ 0 w 2562664"/>
                <a:gd name="connsiteY3" fmla="*/ 1713821 h 6855963"/>
                <a:gd name="connsiteX4" fmla="*/ 2562665 w 2562664"/>
                <a:gd name="connsiteY4" fmla="*/ 0 h 685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664" h="6855963">
                  <a:moveTo>
                    <a:pt x="2562665" y="0"/>
                  </a:moveTo>
                  <a:lnTo>
                    <a:pt x="2562665" y="6855963"/>
                  </a:lnTo>
                  <a:lnTo>
                    <a:pt x="0" y="5142142"/>
                  </a:lnTo>
                  <a:lnTo>
                    <a:pt x="0" y="1713821"/>
                  </a:lnTo>
                  <a:lnTo>
                    <a:pt x="2562665" y="0"/>
                  </a:lnTo>
                  <a:close/>
                </a:path>
              </a:pathLst>
            </a:custGeom>
            <a:solidFill>
              <a:schemeClr val="accent1"/>
            </a:solidFill>
            <a:ln w="5861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5976B1B-C282-7DC4-81B6-FDFA35A4D0F4}"/>
                </a:ext>
              </a:extLst>
            </p:cNvPr>
            <p:cNvSpPr/>
            <p:nvPr/>
          </p:nvSpPr>
          <p:spPr>
            <a:xfrm>
              <a:off x="9924170" y="373285"/>
              <a:ext cx="2284241" cy="6110410"/>
            </a:xfrm>
            <a:custGeom>
              <a:avLst/>
              <a:gdLst>
                <a:gd name="connsiteX0" fmla="*/ 2284242 w 2284241"/>
                <a:gd name="connsiteY0" fmla="*/ 0 h 6110410"/>
                <a:gd name="connsiteX1" fmla="*/ 2284242 w 2284241"/>
                <a:gd name="connsiteY1" fmla="*/ 6110411 h 6110410"/>
                <a:gd name="connsiteX2" fmla="*/ 0 w 2284241"/>
                <a:gd name="connsiteY2" fmla="*/ 4583317 h 6110410"/>
                <a:gd name="connsiteX3" fmla="*/ 0 w 2284241"/>
                <a:gd name="connsiteY3" fmla="*/ 1527772 h 6110410"/>
                <a:gd name="connsiteX4" fmla="*/ 2284242 w 2284241"/>
                <a:gd name="connsiteY4" fmla="*/ 0 h 6110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241" h="6110410">
                  <a:moveTo>
                    <a:pt x="2284242" y="0"/>
                  </a:moveTo>
                  <a:lnTo>
                    <a:pt x="2284242" y="6110411"/>
                  </a:lnTo>
                  <a:lnTo>
                    <a:pt x="0" y="4583317"/>
                  </a:lnTo>
                  <a:lnTo>
                    <a:pt x="0" y="1527772"/>
                  </a:lnTo>
                  <a:lnTo>
                    <a:pt x="2284242" y="0"/>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2176712-1781-2F95-5152-420648BAFE56}"/>
                </a:ext>
              </a:extLst>
            </p:cNvPr>
            <p:cNvSpPr/>
            <p:nvPr/>
          </p:nvSpPr>
          <p:spPr>
            <a:xfrm>
              <a:off x="10186767" y="724333"/>
              <a:ext cx="2021644" cy="5408313"/>
            </a:xfrm>
            <a:custGeom>
              <a:avLst/>
              <a:gdLst>
                <a:gd name="connsiteX0" fmla="*/ 2021645 w 2021644"/>
                <a:gd name="connsiteY0" fmla="*/ 0 h 5408313"/>
                <a:gd name="connsiteX1" fmla="*/ 2021645 w 2021644"/>
                <a:gd name="connsiteY1" fmla="*/ 5408314 h 5408313"/>
                <a:gd name="connsiteX2" fmla="*/ 0 w 2021644"/>
                <a:gd name="connsiteY2" fmla="*/ 4056405 h 5408313"/>
                <a:gd name="connsiteX3" fmla="*/ 0 w 2021644"/>
                <a:gd name="connsiteY3" fmla="*/ 1351909 h 5408313"/>
                <a:gd name="connsiteX4" fmla="*/ 2021645 w 2021644"/>
                <a:gd name="connsiteY4" fmla="*/ 0 h 5408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644" h="5408313">
                  <a:moveTo>
                    <a:pt x="2021645" y="0"/>
                  </a:moveTo>
                  <a:lnTo>
                    <a:pt x="2021645" y="5408314"/>
                  </a:lnTo>
                  <a:lnTo>
                    <a:pt x="0" y="4056405"/>
                  </a:lnTo>
                  <a:lnTo>
                    <a:pt x="0" y="1351909"/>
                  </a:lnTo>
                  <a:lnTo>
                    <a:pt x="2021645" y="0"/>
                  </a:lnTo>
                  <a:close/>
                </a:path>
              </a:pathLst>
            </a:custGeom>
            <a:solidFill>
              <a:schemeClr val="bg2"/>
            </a:solidFill>
            <a:ln w="58615"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AB15C41A-FCDF-089D-82BA-6FBA331DAD34}"/>
              </a:ext>
            </a:extLst>
          </p:cNvPr>
          <p:cNvGrpSpPr/>
          <p:nvPr/>
        </p:nvGrpSpPr>
        <p:grpSpPr>
          <a:xfrm>
            <a:off x="0" y="1528"/>
            <a:ext cx="2562664" cy="6855963"/>
            <a:chOff x="0" y="1528"/>
            <a:chExt cx="2562664" cy="6855963"/>
          </a:xfrm>
        </p:grpSpPr>
        <p:sp>
          <p:nvSpPr>
            <p:cNvPr id="14" name="Freeform: Shape 13">
              <a:extLst>
                <a:ext uri="{FF2B5EF4-FFF2-40B4-BE49-F238E27FC236}">
                  <a16:creationId xmlns:a16="http://schemas.microsoft.com/office/drawing/2014/main" id="{FB5A956C-BFBA-B750-11F0-DC25C8B8580F}"/>
                </a:ext>
              </a:extLst>
            </p:cNvPr>
            <p:cNvSpPr/>
            <p:nvPr/>
          </p:nvSpPr>
          <p:spPr>
            <a:xfrm flipH="1">
              <a:off x="0" y="1528"/>
              <a:ext cx="2562664" cy="6855963"/>
            </a:xfrm>
            <a:custGeom>
              <a:avLst/>
              <a:gdLst>
                <a:gd name="connsiteX0" fmla="*/ 2562665 w 2562664"/>
                <a:gd name="connsiteY0" fmla="*/ 0 h 6855963"/>
                <a:gd name="connsiteX1" fmla="*/ 2562665 w 2562664"/>
                <a:gd name="connsiteY1" fmla="*/ 6855963 h 6855963"/>
                <a:gd name="connsiteX2" fmla="*/ 0 w 2562664"/>
                <a:gd name="connsiteY2" fmla="*/ 5142142 h 6855963"/>
                <a:gd name="connsiteX3" fmla="*/ 0 w 2562664"/>
                <a:gd name="connsiteY3" fmla="*/ 1713821 h 6855963"/>
                <a:gd name="connsiteX4" fmla="*/ 2562665 w 2562664"/>
                <a:gd name="connsiteY4" fmla="*/ 0 h 685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664" h="6855963">
                  <a:moveTo>
                    <a:pt x="2562665" y="0"/>
                  </a:moveTo>
                  <a:lnTo>
                    <a:pt x="2562665" y="6855963"/>
                  </a:lnTo>
                  <a:lnTo>
                    <a:pt x="0" y="5142142"/>
                  </a:lnTo>
                  <a:lnTo>
                    <a:pt x="0" y="1713821"/>
                  </a:lnTo>
                  <a:lnTo>
                    <a:pt x="2562665" y="0"/>
                  </a:lnTo>
                  <a:close/>
                </a:path>
              </a:pathLst>
            </a:custGeom>
            <a:solidFill>
              <a:schemeClr val="accent1"/>
            </a:solidFill>
            <a:ln w="5861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871802-230D-17F2-D625-248079DA6BDC}"/>
                </a:ext>
              </a:extLst>
            </p:cNvPr>
            <p:cNvSpPr/>
            <p:nvPr/>
          </p:nvSpPr>
          <p:spPr>
            <a:xfrm flipH="1">
              <a:off x="0" y="374304"/>
              <a:ext cx="2284241" cy="6110410"/>
            </a:xfrm>
            <a:custGeom>
              <a:avLst/>
              <a:gdLst>
                <a:gd name="connsiteX0" fmla="*/ 2284242 w 2284241"/>
                <a:gd name="connsiteY0" fmla="*/ 0 h 6110410"/>
                <a:gd name="connsiteX1" fmla="*/ 2284242 w 2284241"/>
                <a:gd name="connsiteY1" fmla="*/ 6110411 h 6110410"/>
                <a:gd name="connsiteX2" fmla="*/ 0 w 2284241"/>
                <a:gd name="connsiteY2" fmla="*/ 4583317 h 6110410"/>
                <a:gd name="connsiteX3" fmla="*/ 0 w 2284241"/>
                <a:gd name="connsiteY3" fmla="*/ 1527772 h 6110410"/>
                <a:gd name="connsiteX4" fmla="*/ 2284242 w 2284241"/>
                <a:gd name="connsiteY4" fmla="*/ 0 h 6110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241" h="6110410">
                  <a:moveTo>
                    <a:pt x="2284242" y="0"/>
                  </a:moveTo>
                  <a:lnTo>
                    <a:pt x="2284242" y="6110411"/>
                  </a:lnTo>
                  <a:lnTo>
                    <a:pt x="0" y="4583317"/>
                  </a:lnTo>
                  <a:lnTo>
                    <a:pt x="0" y="1527772"/>
                  </a:lnTo>
                  <a:lnTo>
                    <a:pt x="2284242" y="0"/>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814EAB4-1A52-AF36-D7CE-22C7AFA48B8C}"/>
                </a:ext>
              </a:extLst>
            </p:cNvPr>
            <p:cNvSpPr/>
            <p:nvPr/>
          </p:nvSpPr>
          <p:spPr>
            <a:xfrm flipH="1">
              <a:off x="0" y="725352"/>
              <a:ext cx="2021644" cy="5408313"/>
            </a:xfrm>
            <a:custGeom>
              <a:avLst/>
              <a:gdLst>
                <a:gd name="connsiteX0" fmla="*/ 2021645 w 2021644"/>
                <a:gd name="connsiteY0" fmla="*/ 0 h 5408313"/>
                <a:gd name="connsiteX1" fmla="*/ 2021645 w 2021644"/>
                <a:gd name="connsiteY1" fmla="*/ 5408314 h 5408313"/>
                <a:gd name="connsiteX2" fmla="*/ 0 w 2021644"/>
                <a:gd name="connsiteY2" fmla="*/ 4056405 h 5408313"/>
                <a:gd name="connsiteX3" fmla="*/ 0 w 2021644"/>
                <a:gd name="connsiteY3" fmla="*/ 1351909 h 5408313"/>
                <a:gd name="connsiteX4" fmla="*/ 2021645 w 2021644"/>
                <a:gd name="connsiteY4" fmla="*/ 0 h 5408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644" h="5408313">
                  <a:moveTo>
                    <a:pt x="2021645" y="0"/>
                  </a:moveTo>
                  <a:lnTo>
                    <a:pt x="2021645" y="5408314"/>
                  </a:lnTo>
                  <a:lnTo>
                    <a:pt x="0" y="4056405"/>
                  </a:lnTo>
                  <a:lnTo>
                    <a:pt x="0" y="1351909"/>
                  </a:lnTo>
                  <a:lnTo>
                    <a:pt x="2021645" y="0"/>
                  </a:lnTo>
                  <a:close/>
                </a:path>
              </a:pathLst>
            </a:custGeom>
            <a:solidFill>
              <a:schemeClr val="bg2"/>
            </a:solidFill>
            <a:ln w="58615" cap="flat">
              <a:noFill/>
              <a:prstDash val="solid"/>
              <a:miter/>
            </a:ln>
          </p:spPr>
          <p:txBody>
            <a:bodyPr rtlCol="0" anchor="ctr"/>
            <a:lstStyle/>
            <a:p>
              <a:endParaRPr lang="en-US"/>
            </a:p>
          </p:txBody>
        </p:sp>
      </p:grpSp>
      <p:pic>
        <p:nvPicPr>
          <p:cNvPr id="26" name="Picture 25" descr="Free photo side view of homeless man on stairs with cup and help sign">
            <a:extLst>
              <a:ext uri="{FF2B5EF4-FFF2-40B4-BE49-F238E27FC236}">
                <a16:creationId xmlns:a16="http://schemas.microsoft.com/office/drawing/2014/main" id="{DED4A27D-E98E-AB70-793A-16BFD67B9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454" r="13172" b="4657"/>
          <a:stretch>
            <a:fillRect/>
          </a:stretch>
        </p:blipFill>
        <p:spPr bwMode="auto">
          <a:xfrm>
            <a:off x="0" y="867095"/>
            <a:ext cx="1915297" cy="5123810"/>
          </a:xfrm>
          <a:custGeom>
            <a:avLst/>
            <a:gdLst>
              <a:gd name="connsiteX0" fmla="*/ 0 w 2125061"/>
              <a:gd name="connsiteY0" fmla="*/ 0 h 5684972"/>
              <a:gd name="connsiteX1" fmla="*/ 2125061 w 2125061"/>
              <a:gd name="connsiteY1" fmla="*/ 1421065 h 5684972"/>
              <a:gd name="connsiteX2" fmla="*/ 2125061 w 2125061"/>
              <a:gd name="connsiteY2" fmla="*/ 4263907 h 5684972"/>
              <a:gd name="connsiteX3" fmla="*/ 0 w 2125061"/>
              <a:gd name="connsiteY3" fmla="*/ 5684972 h 5684972"/>
              <a:gd name="connsiteX4" fmla="*/ 0 w 2125061"/>
              <a:gd name="connsiteY4" fmla="*/ 0 h 568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061" h="5684972">
                <a:moveTo>
                  <a:pt x="0" y="0"/>
                </a:moveTo>
                <a:lnTo>
                  <a:pt x="2125061" y="1421065"/>
                </a:lnTo>
                <a:lnTo>
                  <a:pt x="2125061" y="4263907"/>
                </a:lnTo>
                <a:lnTo>
                  <a:pt x="0" y="5684972"/>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22" name="Picture 21" descr="Free photo beggars sitting under a bridge with cups have money.">
            <a:extLst>
              <a:ext uri="{FF2B5EF4-FFF2-40B4-BE49-F238E27FC236}">
                <a16:creationId xmlns:a16="http://schemas.microsoft.com/office/drawing/2014/main" id="{7BFAB18B-8825-CBA6-BAC8-F77AD404F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618" t="46" r="22541" b="-46"/>
          <a:stretch>
            <a:fillRect/>
          </a:stretch>
        </p:blipFill>
        <p:spPr bwMode="auto">
          <a:xfrm>
            <a:off x="10287000" y="860779"/>
            <a:ext cx="1921411" cy="5140163"/>
          </a:xfrm>
          <a:custGeom>
            <a:avLst/>
            <a:gdLst>
              <a:gd name="connsiteX0" fmla="*/ 1481159 w 1481159"/>
              <a:gd name="connsiteY0" fmla="*/ 0 h 3962400"/>
              <a:gd name="connsiteX1" fmla="*/ 1481159 w 1481159"/>
              <a:gd name="connsiteY1" fmla="*/ 3962400 h 3962400"/>
              <a:gd name="connsiteX2" fmla="*/ 1481158 w 1481159"/>
              <a:gd name="connsiteY2" fmla="*/ 3962400 h 3962400"/>
              <a:gd name="connsiteX3" fmla="*/ 0 w 1481159"/>
              <a:gd name="connsiteY3" fmla="*/ 2971925 h 3962400"/>
              <a:gd name="connsiteX4" fmla="*/ 0 w 1481159"/>
              <a:gd name="connsiteY4" fmla="*/ 990476 h 3962400"/>
              <a:gd name="connsiteX5" fmla="*/ 1481159 w 1481159"/>
              <a:gd name="connsiteY5"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159" h="3962400">
                <a:moveTo>
                  <a:pt x="1481159" y="0"/>
                </a:moveTo>
                <a:lnTo>
                  <a:pt x="1481159" y="3962400"/>
                </a:lnTo>
                <a:lnTo>
                  <a:pt x="1481158" y="3962400"/>
                </a:lnTo>
                <a:lnTo>
                  <a:pt x="0" y="2971925"/>
                </a:lnTo>
                <a:lnTo>
                  <a:pt x="0" y="990476"/>
                </a:lnTo>
                <a:lnTo>
                  <a:pt x="1481159" y="0"/>
                </a:lnTo>
                <a:close/>
              </a:path>
            </a:pathLst>
          </a:cu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CB726483-F393-E3BC-800D-4EC304014EC4}"/>
              </a:ext>
            </a:extLst>
          </p:cNvPr>
          <p:cNvSpPr txBox="1"/>
          <p:nvPr/>
        </p:nvSpPr>
        <p:spPr>
          <a:xfrm>
            <a:off x="2899654" y="214448"/>
            <a:ext cx="6104238" cy="646331"/>
          </a:xfrm>
          <a:prstGeom prst="rect">
            <a:avLst/>
          </a:prstGeom>
          <a:noFill/>
        </p:spPr>
        <p:txBody>
          <a:bodyPr wrap="square">
            <a:spAutoFit/>
          </a:bodyPr>
          <a:lstStyle/>
          <a:p>
            <a:pPr algn="ctr"/>
            <a:r>
              <a:rPr lang="fa-IR" sz="3600" b="1" i="0" dirty="0">
                <a:solidFill>
                  <a:schemeClr val="accent1">
                    <a:lumMod val="50000"/>
                  </a:schemeClr>
                </a:solidFill>
                <a:effectLst/>
                <a:latin typeface="Montserrat" panose="00000500000000000000" pitchFamily="2" charset="0"/>
                <a:cs typeface="B Titr" panose="00000700000000000000" pitchFamily="2" charset="-78"/>
              </a:rPr>
              <a:t>تعریف فقر</a:t>
            </a:r>
            <a:endParaRPr lang="en-US" sz="3600" b="1" dirty="0">
              <a:solidFill>
                <a:schemeClr val="accent1">
                  <a:lumMod val="50000"/>
                </a:schemeClr>
              </a:solidFill>
              <a:latin typeface="Montserrat" panose="00000500000000000000" pitchFamily="2" charset="0"/>
              <a:cs typeface="B Titr" panose="00000700000000000000" pitchFamily="2" charset="-78"/>
            </a:endParaRPr>
          </a:p>
        </p:txBody>
      </p:sp>
      <p:sp>
        <p:nvSpPr>
          <p:cNvPr id="17" name="TextBox 16">
            <a:extLst>
              <a:ext uri="{FF2B5EF4-FFF2-40B4-BE49-F238E27FC236}">
                <a16:creationId xmlns:a16="http://schemas.microsoft.com/office/drawing/2014/main" id="{89C11C13-67CA-46D6-B93E-A62C2A6BDCC8}"/>
              </a:ext>
            </a:extLst>
          </p:cNvPr>
          <p:cNvSpPr txBox="1"/>
          <p:nvPr/>
        </p:nvSpPr>
        <p:spPr>
          <a:xfrm>
            <a:off x="2841087" y="1843439"/>
            <a:ext cx="6583729" cy="3170099"/>
          </a:xfrm>
          <a:prstGeom prst="rect">
            <a:avLst/>
          </a:prstGeom>
          <a:noFill/>
        </p:spPr>
        <p:txBody>
          <a:bodyPr wrap="square">
            <a:spAutoFit/>
          </a:bodyPr>
          <a:lstStyle/>
          <a:p>
            <a:pPr marL="285750" indent="-285750" algn="just" rtl="1">
              <a:buFont typeface="Wingdings" panose="05000000000000000000" pitchFamily="2" charset="2"/>
              <a:buChar char="v"/>
            </a:pPr>
            <a:r>
              <a:rPr lang="ar-IQ" sz="2000" dirty="0">
                <a:cs typeface="B Mitra" panose="00000400000000000000" pitchFamily="2" charset="-78"/>
              </a:rPr>
              <a:t>سازمان ملل متحد در توصیف فقر چنین بیان داشته است که "فقر در شکل</a:t>
            </a:r>
            <a:r>
              <a:rPr lang="en-US" sz="2000" dirty="0">
                <a:cs typeface="B Mitra" panose="00000400000000000000" pitchFamily="2" charset="-78"/>
              </a:rPr>
              <a:t> </a:t>
            </a:r>
            <a:r>
              <a:rPr lang="ar-IQ" sz="2000" dirty="0">
                <a:cs typeface="B Mitra" panose="00000400000000000000" pitchFamily="2" charset="-78"/>
              </a:rPr>
              <a:t>هاي مختلف از قبیل</a:t>
            </a:r>
            <a:r>
              <a:rPr lang="en-US" sz="2000" dirty="0">
                <a:cs typeface="B Mitra" panose="00000400000000000000" pitchFamily="2" charset="-78"/>
              </a:rPr>
              <a:t> </a:t>
            </a:r>
            <a:r>
              <a:rPr lang="ar-IQ" sz="2000" dirty="0">
                <a:cs typeface="B Mitra" panose="00000400000000000000" pitchFamily="2" charset="-78"/>
              </a:rPr>
              <a:t>کمبود درآمد براي معیشت پایدار؛ گرسنگی و سوء تغذیه؛ بیماري و مرگ</a:t>
            </a:r>
            <a:r>
              <a:rPr lang="en-US" sz="2000" dirty="0">
                <a:cs typeface="B Mitra" panose="00000400000000000000" pitchFamily="2" charset="-78"/>
              </a:rPr>
              <a:t> </a:t>
            </a:r>
            <a:r>
              <a:rPr lang="ar-IQ" sz="2000" dirty="0">
                <a:cs typeface="B Mitra" panose="00000400000000000000" pitchFamily="2" charset="-78"/>
              </a:rPr>
              <a:t>ومیر ناشی از آن؛</a:t>
            </a:r>
            <a:r>
              <a:rPr lang="en-US" sz="2000" dirty="0">
                <a:cs typeface="B Mitra" panose="00000400000000000000" pitchFamily="2" charset="-78"/>
              </a:rPr>
              <a:t> </a:t>
            </a:r>
            <a:r>
              <a:rPr lang="ar-IQ" sz="2000" dirty="0">
                <a:cs typeface="B Mitra" panose="00000400000000000000" pitchFamily="2" charset="-78"/>
              </a:rPr>
              <a:t>بی</a:t>
            </a:r>
            <a:r>
              <a:rPr lang="en-US" sz="2000" dirty="0">
                <a:cs typeface="B Mitra" panose="00000400000000000000" pitchFamily="2" charset="-78"/>
              </a:rPr>
              <a:t> </a:t>
            </a:r>
            <a:r>
              <a:rPr lang="ar-IQ" sz="2000" dirty="0">
                <a:cs typeface="B Mitra" panose="00000400000000000000" pitchFamily="2" charset="-78"/>
              </a:rPr>
              <a:t>خانمانی؛ ناامنی؛ محرومیت و تبعیض اجتماعی نمود پیدا میکند. این پدیده همچنین خود را</a:t>
            </a:r>
            <a:r>
              <a:rPr lang="en-US" sz="2000" dirty="0">
                <a:cs typeface="B Mitra" panose="00000400000000000000" pitchFamily="2" charset="-78"/>
              </a:rPr>
              <a:t> </a:t>
            </a:r>
            <a:r>
              <a:rPr lang="ar-IQ" sz="2000" dirty="0">
                <a:cs typeface="B Mitra" panose="00000400000000000000" pitchFamily="2" charset="-78"/>
              </a:rPr>
              <a:t>به شکل عدم توانایی براي مشارکت در فرایندهاي تصمیمگیري در عرصه</a:t>
            </a:r>
            <a:r>
              <a:rPr lang="en-US" sz="2000" dirty="0">
                <a:cs typeface="B Mitra" panose="00000400000000000000" pitchFamily="2" charset="-78"/>
              </a:rPr>
              <a:t> </a:t>
            </a:r>
            <a:r>
              <a:rPr lang="ar-IQ" sz="2000" dirty="0">
                <a:cs typeface="B Mitra" panose="00000400000000000000" pitchFamily="2" charset="-78"/>
              </a:rPr>
              <a:t>هاي فرهنگی،</a:t>
            </a:r>
            <a:r>
              <a:rPr lang="en-US" sz="2000" dirty="0">
                <a:cs typeface="B Mitra" panose="00000400000000000000" pitchFamily="2" charset="-78"/>
              </a:rPr>
              <a:t> </a:t>
            </a:r>
            <a:r>
              <a:rPr lang="ar-IQ" sz="2000" dirty="0">
                <a:cs typeface="B Mitra" panose="00000400000000000000" pitchFamily="2" charset="-78"/>
              </a:rPr>
              <a:t>اجتماعی و مدنی نشان میدهد".</a:t>
            </a:r>
            <a:endParaRPr lang="en-US" sz="2000" dirty="0">
              <a:cs typeface="B Mitra" panose="00000400000000000000" pitchFamily="2" charset="-78"/>
            </a:endParaRPr>
          </a:p>
          <a:p>
            <a:pPr marL="285750" indent="-285750" algn="just" rtl="1">
              <a:buFont typeface="Wingdings" panose="05000000000000000000" pitchFamily="2" charset="2"/>
              <a:buChar char="v"/>
            </a:pPr>
            <a:r>
              <a:rPr lang="ar-IQ" sz="2000" dirty="0">
                <a:cs typeface="B Mitra" panose="00000400000000000000" pitchFamily="2" charset="-78"/>
              </a:rPr>
              <a:t>از نظر بانک جهانی نیز</a:t>
            </a:r>
            <a:r>
              <a:rPr lang="en-US" sz="2000" dirty="0">
                <a:cs typeface="B Mitra" panose="00000400000000000000" pitchFamily="2" charset="-78"/>
              </a:rPr>
              <a:t> </a:t>
            </a:r>
            <a:r>
              <a:rPr lang="fa-IR" sz="2000" dirty="0">
                <a:cs typeface="B Mitra" panose="00000400000000000000" pitchFamily="2" charset="-78"/>
              </a:rPr>
              <a:t>"</a:t>
            </a:r>
            <a:r>
              <a:rPr lang="ar-IQ" sz="2000" dirty="0">
                <a:cs typeface="B Mitra" panose="00000400000000000000" pitchFamily="2" charset="-78"/>
              </a:rPr>
              <a:t>فقر، محرومیت از رفاه است</a:t>
            </a:r>
            <a:r>
              <a:rPr lang="fa-IR" sz="2000" dirty="0">
                <a:cs typeface="B Mitra" panose="00000400000000000000" pitchFamily="2" charset="-78"/>
              </a:rPr>
              <a:t>". این نهاد فقر را چنین تعریف میکند: فقر گرسنگی، فقر نداشتن سرپناه و لباس، بیمار بودن و درمان نشدن، بیسواد بودن و مدرسه نرفتن است. بانک جهانی همچنین تاکید میکند براي فقرا در فقر زیستن چیزي فراتر از اینهاست. چراکه فقرا اغلب بسیار آسیب پذیرند و در معرض انواع خطرات و بی عدالتی ها قرار دارند که خارج از اراده آنهاست.</a:t>
            </a:r>
            <a:endParaRPr lang="en-US" sz="2000" dirty="0">
              <a:cs typeface="B Mitra" panose="00000400000000000000" pitchFamily="2" charset="-78"/>
            </a:endParaRPr>
          </a:p>
        </p:txBody>
      </p:sp>
      <p:pic>
        <p:nvPicPr>
          <p:cNvPr id="2" name="Picture 1">
            <a:extLst>
              <a:ext uri="{FF2B5EF4-FFF2-40B4-BE49-F238E27FC236}">
                <a16:creationId xmlns:a16="http://schemas.microsoft.com/office/drawing/2014/main" id="{30AB5978-6102-D105-33FA-985C729F3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47" y="-266981"/>
            <a:ext cx="1363807" cy="1280532"/>
          </a:xfrm>
          <a:prstGeom prst="rect">
            <a:avLst/>
          </a:prstGeom>
        </p:spPr>
      </p:pic>
    </p:spTree>
    <p:extLst>
      <p:ext uri="{BB962C8B-B14F-4D97-AF65-F5344CB8AC3E}">
        <p14:creationId xmlns:p14="http://schemas.microsoft.com/office/powerpoint/2010/main" val="188163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C04F2-D407-84AC-AFF1-BD069BCF727D}"/>
              </a:ext>
            </a:extLst>
          </p:cNvPr>
          <p:cNvSpPr/>
          <p:nvPr/>
        </p:nvSpPr>
        <p:spPr>
          <a:xfrm>
            <a:off x="10668000" y="-48804"/>
            <a:ext cx="1524000" cy="70044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A72DFCFE-EA76-0344-EF39-8DF1B582A353}"/>
              </a:ext>
            </a:extLst>
          </p:cNvPr>
          <p:cNvSpPr/>
          <p:nvPr/>
        </p:nvSpPr>
        <p:spPr>
          <a:xfrm>
            <a:off x="11021568" y="0"/>
            <a:ext cx="1199694" cy="6955606"/>
          </a:xfrm>
          <a:custGeom>
            <a:avLst/>
            <a:gdLst>
              <a:gd name="connsiteX0" fmla="*/ 0 w 1390882"/>
              <a:gd name="connsiteY0" fmla="*/ 0 h 6955606"/>
              <a:gd name="connsiteX1" fmla="*/ 1390883 w 1390882"/>
              <a:gd name="connsiteY1" fmla="*/ 0 h 6955606"/>
              <a:gd name="connsiteX2" fmla="*/ 1390883 w 1390882"/>
              <a:gd name="connsiteY2" fmla="*/ 6955607 h 6955606"/>
              <a:gd name="connsiteX3" fmla="*/ 0 w 1390882"/>
              <a:gd name="connsiteY3" fmla="*/ 6955607 h 6955606"/>
            </a:gdLst>
            <a:ahLst/>
            <a:cxnLst>
              <a:cxn ang="0">
                <a:pos x="connsiteX0" y="connsiteY0"/>
              </a:cxn>
              <a:cxn ang="0">
                <a:pos x="connsiteX1" y="connsiteY1"/>
              </a:cxn>
              <a:cxn ang="0">
                <a:pos x="connsiteX2" y="connsiteY2"/>
              </a:cxn>
              <a:cxn ang="0">
                <a:pos x="connsiteX3" y="connsiteY3"/>
              </a:cxn>
            </a:cxnLst>
            <a:rect l="l" t="t" r="r" b="b"/>
            <a:pathLst>
              <a:path w="1390882" h="6955606">
                <a:moveTo>
                  <a:pt x="0" y="0"/>
                </a:moveTo>
                <a:lnTo>
                  <a:pt x="1390883" y="0"/>
                </a:lnTo>
                <a:lnTo>
                  <a:pt x="1390883" y="6955607"/>
                </a:lnTo>
                <a:lnTo>
                  <a:pt x="0" y="6955607"/>
                </a:lnTo>
                <a:close/>
              </a:path>
            </a:pathLst>
          </a:custGeom>
          <a:solidFill>
            <a:schemeClr val="accent1"/>
          </a:solidFill>
          <a:ln w="59572"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D9ED668-9E88-3B3D-CF77-4457E27B298E}"/>
              </a:ext>
            </a:extLst>
          </p:cNvPr>
          <p:cNvSpPr/>
          <p:nvPr/>
        </p:nvSpPr>
        <p:spPr>
          <a:xfrm>
            <a:off x="8266175" y="-48803"/>
            <a:ext cx="3955087" cy="6955606"/>
          </a:xfrm>
          <a:custGeom>
            <a:avLst/>
            <a:gdLst>
              <a:gd name="connsiteX0" fmla="*/ 238881 w 3552751"/>
              <a:gd name="connsiteY0" fmla="*/ 2215618 h 6955606"/>
              <a:gd name="connsiteX1" fmla="*/ 238881 w 3552751"/>
              <a:gd name="connsiteY1" fmla="*/ 4436013 h 6955606"/>
              <a:gd name="connsiteX2" fmla="*/ 2180383 w 3552751"/>
              <a:gd name="connsiteY2" fmla="*/ 5556364 h 6955606"/>
              <a:gd name="connsiteX3" fmla="*/ 3552752 w 3552751"/>
              <a:gd name="connsiteY3" fmla="*/ 4764474 h 6955606"/>
              <a:gd name="connsiteX4" fmla="*/ 3552752 w 3552751"/>
              <a:gd name="connsiteY4" fmla="*/ 5040381 h 6955606"/>
              <a:gd name="connsiteX5" fmla="*/ 2281310 w 3552751"/>
              <a:gd name="connsiteY5" fmla="*/ 5774342 h 6955606"/>
              <a:gd name="connsiteX6" fmla="*/ 2281310 w 3552751"/>
              <a:gd name="connsiteY6" fmla="*/ 6955607 h 6955606"/>
              <a:gd name="connsiteX7" fmla="*/ 2042429 w 3552751"/>
              <a:gd name="connsiteY7" fmla="*/ 6955607 h 6955606"/>
              <a:gd name="connsiteX8" fmla="*/ 2042429 w 3552751"/>
              <a:gd name="connsiteY8" fmla="*/ 5752843 h 6955606"/>
              <a:gd name="connsiteX9" fmla="*/ 0 w 3552751"/>
              <a:gd name="connsiteY9" fmla="*/ 4573967 h 6955606"/>
              <a:gd name="connsiteX10" fmla="*/ 0 w 3552751"/>
              <a:gd name="connsiteY10" fmla="*/ 2077664 h 6955606"/>
              <a:gd name="connsiteX11" fmla="*/ 2042429 w 3552751"/>
              <a:gd name="connsiteY11" fmla="*/ 898788 h 6955606"/>
              <a:gd name="connsiteX12" fmla="*/ 2042429 w 3552751"/>
              <a:gd name="connsiteY12" fmla="*/ 0 h 6955606"/>
              <a:gd name="connsiteX13" fmla="*/ 2281310 w 3552751"/>
              <a:gd name="connsiteY13" fmla="*/ 0 h 6955606"/>
              <a:gd name="connsiteX14" fmla="*/ 2281310 w 3552751"/>
              <a:gd name="connsiteY14" fmla="*/ 898788 h 6955606"/>
              <a:gd name="connsiteX15" fmla="*/ 3552752 w 3552751"/>
              <a:gd name="connsiteY15" fmla="*/ 1632749 h 6955606"/>
              <a:gd name="connsiteX16" fmla="*/ 3552752 w 3552751"/>
              <a:gd name="connsiteY16" fmla="*/ 1908656 h 6955606"/>
              <a:gd name="connsiteX17" fmla="*/ 2161870 w 3552751"/>
              <a:gd name="connsiteY17" fmla="*/ 1106017 h 6955606"/>
              <a:gd name="connsiteX18" fmla="*/ 238881 w 3552751"/>
              <a:gd name="connsiteY18" fmla="*/ 2215618 h 695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2751" h="6955606">
                <a:moveTo>
                  <a:pt x="238881" y="2215618"/>
                </a:moveTo>
                <a:lnTo>
                  <a:pt x="238881" y="4436013"/>
                </a:lnTo>
                <a:lnTo>
                  <a:pt x="2180383" y="5556364"/>
                </a:lnTo>
                <a:lnTo>
                  <a:pt x="3552752" y="4764474"/>
                </a:lnTo>
                <a:lnTo>
                  <a:pt x="3552752" y="5040381"/>
                </a:lnTo>
                <a:lnTo>
                  <a:pt x="2281310" y="5774342"/>
                </a:lnTo>
                <a:lnTo>
                  <a:pt x="2281310" y="6955607"/>
                </a:lnTo>
                <a:lnTo>
                  <a:pt x="2042429" y="6955607"/>
                </a:lnTo>
                <a:lnTo>
                  <a:pt x="2042429" y="5752843"/>
                </a:lnTo>
                <a:lnTo>
                  <a:pt x="0" y="4573967"/>
                </a:lnTo>
                <a:lnTo>
                  <a:pt x="0" y="2077664"/>
                </a:lnTo>
                <a:lnTo>
                  <a:pt x="2042429" y="898788"/>
                </a:lnTo>
                <a:lnTo>
                  <a:pt x="2042429" y="0"/>
                </a:lnTo>
                <a:lnTo>
                  <a:pt x="2281310" y="0"/>
                </a:lnTo>
                <a:lnTo>
                  <a:pt x="2281310" y="898788"/>
                </a:lnTo>
                <a:lnTo>
                  <a:pt x="3552752" y="1632749"/>
                </a:lnTo>
                <a:lnTo>
                  <a:pt x="3552752" y="1908656"/>
                </a:lnTo>
                <a:lnTo>
                  <a:pt x="2161870" y="1106017"/>
                </a:lnTo>
                <a:lnTo>
                  <a:pt x="238881" y="2215618"/>
                </a:lnTo>
                <a:close/>
              </a:path>
            </a:pathLst>
          </a:custGeom>
          <a:solidFill>
            <a:schemeClr val="bg1"/>
          </a:solidFill>
          <a:ln w="59572" cap="flat">
            <a:noFill/>
            <a:prstDash val="solid"/>
            <a:miter/>
          </a:ln>
        </p:spPr>
        <p:txBody>
          <a:bodyPr rtlCol="0" anchor="ctr"/>
          <a:lstStyle/>
          <a:p>
            <a:endParaRPr lang="en-US"/>
          </a:p>
        </p:txBody>
      </p:sp>
      <p:pic>
        <p:nvPicPr>
          <p:cNvPr id="18" name="Picture 17" descr="Photo refugee due to war climate change and global political issues the refugee problem is gaining momentum hungry children migrate to europe humanitarian demographic catastrophe crisis">
            <a:extLst>
              <a:ext uri="{FF2B5EF4-FFF2-40B4-BE49-F238E27FC236}">
                <a16:creationId xmlns:a16="http://schemas.microsoft.com/office/drawing/2014/main" id="{F549E0B8-C369-C652-65B8-B65AFB777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79" t="1022" r="23616" b="-832"/>
          <a:stretch>
            <a:fillRect/>
          </a:stretch>
        </p:blipFill>
        <p:spPr bwMode="auto">
          <a:xfrm>
            <a:off x="8460930" y="1019908"/>
            <a:ext cx="3731070" cy="4501661"/>
          </a:xfrm>
          <a:custGeom>
            <a:avLst/>
            <a:gdLst>
              <a:gd name="connsiteX0" fmla="*/ 1754258 w 2965033"/>
              <a:gd name="connsiteY0" fmla="*/ 0 h 3646862"/>
              <a:gd name="connsiteX1" fmla="*/ 2965033 w 2965033"/>
              <a:gd name="connsiteY1" fmla="*/ 627628 h 3646862"/>
              <a:gd name="connsiteX2" fmla="*/ 2965033 w 2965033"/>
              <a:gd name="connsiteY2" fmla="*/ 3028040 h 3646862"/>
              <a:gd name="connsiteX3" fmla="*/ 1771146 w 2965033"/>
              <a:gd name="connsiteY3" fmla="*/ 3646862 h 3646862"/>
              <a:gd name="connsiteX4" fmla="*/ 0 w 2965033"/>
              <a:gd name="connsiteY4" fmla="*/ 2728784 h 3646862"/>
              <a:gd name="connsiteX5" fmla="*/ 0 w 2965033"/>
              <a:gd name="connsiteY5" fmla="*/ 909269 h 3646862"/>
              <a:gd name="connsiteX6" fmla="*/ 1754258 w 2965033"/>
              <a:gd name="connsiteY6" fmla="*/ 0 h 364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033" h="3646861">
                <a:moveTo>
                  <a:pt x="1754258" y="0"/>
                </a:moveTo>
                <a:lnTo>
                  <a:pt x="2965033" y="627628"/>
                </a:lnTo>
                <a:lnTo>
                  <a:pt x="2965033" y="3028040"/>
                </a:lnTo>
                <a:lnTo>
                  <a:pt x="1771146" y="3646862"/>
                </a:lnTo>
                <a:lnTo>
                  <a:pt x="0" y="2728784"/>
                </a:lnTo>
                <a:lnTo>
                  <a:pt x="0" y="909269"/>
                </a:lnTo>
                <a:lnTo>
                  <a:pt x="1754258" y="0"/>
                </a:ln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DF9AA0B0-9202-FB21-5480-2DE6142B7CF5}"/>
              </a:ext>
            </a:extLst>
          </p:cNvPr>
          <p:cNvSpPr/>
          <p:nvPr/>
        </p:nvSpPr>
        <p:spPr>
          <a:xfrm>
            <a:off x="7723049" y="2438400"/>
            <a:ext cx="1475762" cy="1704019"/>
          </a:xfrm>
          <a:custGeom>
            <a:avLst/>
            <a:gdLst>
              <a:gd name="connsiteX0" fmla="*/ 850436 w 1700301"/>
              <a:gd name="connsiteY0" fmla="*/ 0 h 1963287"/>
              <a:gd name="connsiteX1" fmla="*/ 0 w 1700301"/>
              <a:gd name="connsiteY1" fmla="*/ 490680 h 1963287"/>
              <a:gd name="connsiteX2" fmla="*/ 0 w 1700301"/>
              <a:gd name="connsiteY2" fmla="*/ 1472608 h 1963287"/>
              <a:gd name="connsiteX3" fmla="*/ 850436 w 1700301"/>
              <a:gd name="connsiteY3" fmla="*/ 1963288 h 1963287"/>
              <a:gd name="connsiteX4" fmla="*/ 1700302 w 1700301"/>
              <a:gd name="connsiteY4" fmla="*/ 1472608 h 1963287"/>
              <a:gd name="connsiteX5" fmla="*/ 1700302 w 1700301"/>
              <a:gd name="connsiteY5" fmla="*/ 490680 h 1963287"/>
              <a:gd name="connsiteX6" fmla="*/ 850436 w 1700301"/>
              <a:gd name="connsiteY6" fmla="*/ 0 h 196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301" h="1963287">
                <a:moveTo>
                  <a:pt x="850436" y="0"/>
                </a:moveTo>
                <a:lnTo>
                  <a:pt x="0" y="490680"/>
                </a:lnTo>
                <a:lnTo>
                  <a:pt x="0" y="1472608"/>
                </a:lnTo>
                <a:lnTo>
                  <a:pt x="850436" y="1963288"/>
                </a:lnTo>
                <a:lnTo>
                  <a:pt x="1700302" y="1472608"/>
                </a:lnTo>
                <a:lnTo>
                  <a:pt x="1700302" y="490680"/>
                </a:lnTo>
                <a:lnTo>
                  <a:pt x="850436" y="0"/>
                </a:lnTo>
                <a:close/>
              </a:path>
            </a:pathLst>
          </a:custGeom>
          <a:solidFill>
            <a:schemeClr val="bg2"/>
          </a:solidFill>
          <a:ln w="56919" cap="flat">
            <a:noFill/>
            <a:prstDash val="solid"/>
            <a:miter/>
          </a:ln>
        </p:spPr>
        <p:txBody>
          <a:bodyPr rtlCol="0" anchor="ctr"/>
          <a:lstStyle/>
          <a:p>
            <a:pPr algn="ctr"/>
            <a:endParaRPr lang="en-US" sz="1800" b="1" i="0" dirty="0">
              <a:solidFill>
                <a:schemeClr val="bg1"/>
              </a:solidFill>
              <a:effectLst/>
              <a:latin typeface="Montserrat" panose="00000500000000000000" pitchFamily="2" charset="0"/>
            </a:endParaRPr>
          </a:p>
        </p:txBody>
      </p:sp>
      <p:grpSp>
        <p:nvGrpSpPr>
          <p:cNvPr id="1036" name="Group 1035">
            <a:extLst>
              <a:ext uri="{FF2B5EF4-FFF2-40B4-BE49-F238E27FC236}">
                <a16:creationId xmlns:a16="http://schemas.microsoft.com/office/drawing/2014/main" id="{F68F79E3-9F28-C584-1206-26811EEDF502}"/>
              </a:ext>
            </a:extLst>
          </p:cNvPr>
          <p:cNvGrpSpPr/>
          <p:nvPr/>
        </p:nvGrpSpPr>
        <p:grpSpPr>
          <a:xfrm>
            <a:off x="1308572" y="276455"/>
            <a:ext cx="6737768" cy="4410308"/>
            <a:chOff x="1090813" y="158920"/>
            <a:chExt cx="6737768" cy="4410308"/>
          </a:xfrm>
        </p:grpSpPr>
        <p:sp>
          <p:nvSpPr>
            <p:cNvPr id="26" name="TextBox 25">
              <a:extLst>
                <a:ext uri="{FF2B5EF4-FFF2-40B4-BE49-F238E27FC236}">
                  <a16:creationId xmlns:a16="http://schemas.microsoft.com/office/drawing/2014/main" id="{4A735263-5643-25CE-DFD5-AFFD89D50A1D}"/>
                </a:ext>
              </a:extLst>
            </p:cNvPr>
            <p:cNvSpPr txBox="1"/>
            <p:nvPr/>
          </p:nvSpPr>
          <p:spPr>
            <a:xfrm>
              <a:off x="1090813" y="158920"/>
              <a:ext cx="6110416" cy="646331"/>
            </a:xfrm>
            <a:prstGeom prst="rect">
              <a:avLst/>
            </a:prstGeom>
            <a:noFill/>
          </p:spPr>
          <p:txBody>
            <a:bodyPr wrap="square">
              <a:spAutoFit/>
            </a:bodyPr>
            <a:lstStyle/>
            <a:p>
              <a:pPr algn="r" rtl="1"/>
              <a:r>
                <a:rPr lang="fa-IR" sz="3600" b="1" i="0" dirty="0">
                  <a:solidFill>
                    <a:schemeClr val="accent1">
                      <a:lumMod val="50000"/>
                    </a:schemeClr>
                  </a:solidFill>
                  <a:effectLst/>
                  <a:latin typeface="Montserrat" panose="00000500000000000000" pitchFamily="2" charset="0"/>
                  <a:cs typeface="B Titr" panose="00000700000000000000" pitchFamily="2" charset="-78"/>
                </a:rPr>
                <a:t>علل و ریشه‌های فقر</a:t>
              </a:r>
              <a:endParaRPr lang="en-US" sz="3600" b="1" dirty="0">
                <a:solidFill>
                  <a:schemeClr val="accent1">
                    <a:lumMod val="50000"/>
                  </a:schemeClr>
                </a:solidFill>
                <a:latin typeface="Montserrat" panose="00000500000000000000" pitchFamily="2" charset="0"/>
                <a:cs typeface="B Titr" panose="00000700000000000000" pitchFamily="2" charset="-78"/>
              </a:endParaRPr>
            </a:p>
          </p:txBody>
        </p:sp>
        <p:grpSp>
          <p:nvGrpSpPr>
            <p:cNvPr id="1035" name="Group 1034">
              <a:extLst>
                <a:ext uri="{FF2B5EF4-FFF2-40B4-BE49-F238E27FC236}">
                  <a16:creationId xmlns:a16="http://schemas.microsoft.com/office/drawing/2014/main" id="{01EC738F-3D9C-BB7B-82DE-231FD56E29FB}"/>
                </a:ext>
              </a:extLst>
            </p:cNvPr>
            <p:cNvGrpSpPr/>
            <p:nvPr/>
          </p:nvGrpSpPr>
          <p:grpSpPr>
            <a:xfrm>
              <a:off x="7147837" y="1746851"/>
              <a:ext cx="680744" cy="2822377"/>
              <a:chOff x="7147837" y="1746851"/>
              <a:chExt cx="680744" cy="2822377"/>
            </a:xfrm>
          </p:grpSpPr>
          <p:sp>
            <p:nvSpPr>
              <p:cNvPr id="1024" name="Freeform: Shape 1023">
                <a:extLst>
                  <a:ext uri="{FF2B5EF4-FFF2-40B4-BE49-F238E27FC236}">
                    <a16:creationId xmlns:a16="http://schemas.microsoft.com/office/drawing/2014/main" id="{22B45A17-9C87-2044-0E67-979DF328CEE4}"/>
                  </a:ext>
                </a:extLst>
              </p:cNvPr>
              <p:cNvSpPr/>
              <p:nvPr/>
            </p:nvSpPr>
            <p:spPr>
              <a:xfrm>
                <a:off x="7151617" y="3787557"/>
                <a:ext cx="676964" cy="781671"/>
              </a:xfrm>
              <a:custGeom>
                <a:avLst/>
                <a:gdLst>
                  <a:gd name="connsiteX0" fmla="*/ 850436 w 1700301"/>
                  <a:gd name="connsiteY0" fmla="*/ 0 h 1963287"/>
                  <a:gd name="connsiteX1" fmla="*/ 0 w 1700301"/>
                  <a:gd name="connsiteY1" fmla="*/ 490680 h 1963287"/>
                  <a:gd name="connsiteX2" fmla="*/ 0 w 1700301"/>
                  <a:gd name="connsiteY2" fmla="*/ 1472608 h 1963287"/>
                  <a:gd name="connsiteX3" fmla="*/ 850436 w 1700301"/>
                  <a:gd name="connsiteY3" fmla="*/ 1963288 h 1963287"/>
                  <a:gd name="connsiteX4" fmla="*/ 1700302 w 1700301"/>
                  <a:gd name="connsiteY4" fmla="*/ 1472608 h 1963287"/>
                  <a:gd name="connsiteX5" fmla="*/ 1700302 w 1700301"/>
                  <a:gd name="connsiteY5" fmla="*/ 490680 h 1963287"/>
                  <a:gd name="connsiteX6" fmla="*/ 850436 w 1700301"/>
                  <a:gd name="connsiteY6" fmla="*/ 0 h 196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301" h="1963287">
                    <a:moveTo>
                      <a:pt x="850436" y="0"/>
                    </a:moveTo>
                    <a:lnTo>
                      <a:pt x="0" y="490680"/>
                    </a:lnTo>
                    <a:lnTo>
                      <a:pt x="0" y="1472608"/>
                    </a:lnTo>
                    <a:lnTo>
                      <a:pt x="850436" y="1963288"/>
                    </a:lnTo>
                    <a:lnTo>
                      <a:pt x="1700302" y="1472608"/>
                    </a:lnTo>
                    <a:lnTo>
                      <a:pt x="1700302" y="490680"/>
                    </a:lnTo>
                    <a:lnTo>
                      <a:pt x="850436" y="0"/>
                    </a:lnTo>
                    <a:close/>
                  </a:path>
                </a:pathLst>
              </a:custGeom>
              <a:solidFill>
                <a:schemeClr val="bg2"/>
              </a:solidFill>
              <a:ln w="56919" cap="flat">
                <a:noFill/>
                <a:prstDash val="solid"/>
                <a:miter/>
              </a:ln>
            </p:spPr>
            <p:txBody>
              <a:bodyPr rtlCol="0" anchor="ctr"/>
              <a:lstStyle/>
              <a:p>
                <a:pPr algn="ctr"/>
                <a:r>
                  <a:rPr lang="fa-IR" sz="1800" b="1" i="0" dirty="0">
                    <a:solidFill>
                      <a:schemeClr val="accent1"/>
                    </a:solidFill>
                    <a:effectLst/>
                    <a:latin typeface="Montserrat" panose="00000500000000000000" pitchFamily="2" charset="0"/>
                  </a:rPr>
                  <a:t>2</a:t>
                </a:r>
                <a:endParaRPr lang="en-US" sz="1800" b="1" i="0" dirty="0">
                  <a:solidFill>
                    <a:schemeClr val="accent1"/>
                  </a:solidFill>
                  <a:effectLst/>
                  <a:latin typeface="Montserrat" panose="00000500000000000000" pitchFamily="2" charset="0"/>
                </a:endParaRPr>
              </a:p>
            </p:txBody>
          </p:sp>
          <p:sp>
            <p:nvSpPr>
              <p:cNvPr id="30" name="Freeform: Shape 29">
                <a:extLst>
                  <a:ext uri="{FF2B5EF4-FFF2-40B4-BE49-F238E27FC236}">
                    <a16:creationId xmlns:a16="http://schemas.microsoft.com/office/drawing/2014/main" id="{A4A47CAB-5D9A-1259-80D0-24F711495B27}"/>
                  </a:ext>
                </a:extLst>
              </p:cNvPr>
              <p:cNvSpPr/>
              <p:nvPr/>
            </p:nvSpPr>
            <p:spPr>
              <a:xfrm>
                <a:off x="7147837" y="1746851"/>
                <a:ext cx="676964" cy="781671"/>
              </a:xfrm>
              <a:custGeom>
                <a:avLst/>
                <a:gdLst>
                  <a:gd name="connsiteX0" fmla="*/ 850436 w 1700301"/>
                  <a:gd name="connsiteY0" fmla="*/ 0 h 1963287"/>
                  <a:gd name="connsiteX1" fmla="*/ 0 w 1700301"/>
                  <a:gd name="connsiteY1" fmla="*/ 490680 h 1963287"/>
                  <a:gd name="connsiteX2" fmla="*/ 0 w 1700301"/>
                  <a:gd name="connsiteY2" fmla="*/ 1472608 h 1963287"/>
                  <a:gd name="connsiteX3" fmla="*/ 850436 w 1700301"/>
                  <a:gd name="connsiteY3" fmla="*/ 1963288 h 1963287"/>
                  <a:gd name="connsiteX4" fmla="*/ 1700302 w 1700301"/>
                  <a:gd name="connsiteY4" fmla="*/ 1472608 h 1963287"/>
                  <a:gd name="connsiteX5" fmla="*/ 1700302 w 1700301"/>
                  <a:gd name="connsiteY5" fmla="*/ 490680 h 1963287"/>
                  <a:gd name="connsiteX6" fmla="*/ 850436 w 1700301"/>
                  <a:gd name="connsiteY6" fmla="*/ 0 h 196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301" h="1963287">
                    <a:moveTo>
                      <a:pt x="850436" y="0"/>
                    </a:moveTo>
                    <a:lnTo>
                      <a:pt x="0" y="490680"/>
                    </a:lnTo>
                    <a:lnTo>
                      <a:pt x="0" y="1472608"/>
                    </a:lnTo>
                    <a:lnTo>
                      <a:pt x="850436" y="1963288"/>
                    </a:lnTo>
                    <a:lnTo>
                      <a:pt x="1700302" y="1472608"/>
                    </a:lnTo>
                    <a:lnTo>
                      <a:pt x="1700302" y="490680"/>
                    </a:lnTo>
                    <a:lnTo>
                      <a:pt x="850436" y="0"/>
                    </a:lnTo>
                    <a:close/>
                  </a:path>
                </a:pathLst>
              </a:custGeom>
              <a:solidFill>
                <a:schemeClr val="bg2"/>
              </a:solidFill>
              <a:ln w="56919" cap="flat">
                <a:noFill/>
                <a:prstDash val="solid"/>
                <a:miter/>
              </a:ln>
            </p:spPr>
            <p:txBody>
              <a:bodyPr rtlCol="0" anchor="ctr"/>
              <a:lstStyle/>
              <a:p>
                <a:pPr algn="ctr"/>
                <a:r>
                  <a:rPr lang="fa-IR" sz="1800" b="1" i="0" dirty="0">
                    <a:solidFill>
                      <a:schemeClr val="accent1"/>
                    </a:solidFill>
                    <a:effectLst/>
                    <a:latin typeface="Montserrat" panose="00000500000000000000" pitchFamily="2" charset="0"/>
                  </a:rPr>
                  <a:t>1</a:t>
                </a:r>
                <a:endParaRPr lang="en-US" sz="1800" b="1" i="0" dirty="0">
                  <a:solidFill>
                    <a:schemeClr val="accent1"/>
                  </a:solidFill>
                  <a:effectLst/>
                  <a:latin typeface="Montserrat" panose="00000500000000000000" pitchFamily="2" charset="0"/>
                </a:endParaRPr>
              </a:p>
            </p:txBody>
          </p:sp>
        </p:grpSp>
      </p:grpSp>
      <p:sp>
        <p:nvSpPr>
          <p:cNvPr id="22" name="TextBox 21">
            <a:extLst>
              <a:ext uri="{FF2B5EF4-FFF2-40B4-BE49-F238E27FC236}">
                <a16:creationId xmlns:a16="http://schemas.microsoft.com/office/drawing/2014/main" id="{4D7D7CE9-C98F-4455-B22C-13B69CE55C35}"/>
              </a:ext>
            </a:extLst>
          </p:cNvPr>
          <p:cNvSpPr txBox="1"/>
          <p:nvPr/>
        </p:nvSpPr>
        <p:spPr>
          <a:xfrm>
            <a:off x="437331" y="1598331"/>
            <a:ext cx="6830887" cy="1631216"/>
          </a:xfrm>
          <a:prstGeom prst="rect">
            <a:avLst/>
          </a:prstGeom>
          <a:noFill/>
        </p:spPr>
        <p:txBody>
          <a:bodyPr wrap="square">
            <a:spAutoFit/>
          </a:bodyPr>
          <a:lstStyle/>
          <a:p>
            <a:pPr algn="just" rtl="1"/>
            <a:r>
              <a:rPr kumimoji="0" lang="fa-IR" sz="20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در سطح کلان، رشد کم و درجه توسعه یافتگی اقتصادي و انسانی پایین و ضعف ساختارهاي صنعتی؛ زیرساختها و نهادهاي معیوب، ساختار نامناسب بازار کار، سیستم قضایی ناکارآمد و ضعف در حکمرانی خوب، عدم ثبات سیاسی و اقتصادي، مشارکت عمومی پایین، امنیت ملی و منطقه اي ضعیف؛ ضعف در زیرساختها و دسترسی؛ شرایط جغرافیایی دشوار، محدودیت هاي اقلیمی، شرایط آب وهوایی نامناسب و منابع طبیعی میتوانند از علل بروز فقر باشند. </a:t>
            </a:r>
            <a:endParaRPr lang="en-US" sz="1400" dirty="0">
              <a:cs typeface="B Mitra" panose="00000400000000000000" pitchFamily="2" charset="-78"/>
            </a:endParaRPr>
          </a:p>
        </p:txBody>
      </p:sp>
      <p:sp>
        <p:nvSpPr>
          <p:cNvPr id="25" name="TextBox 24">
            <a:extLst>
              <a:ext uri="{FF2B5EF4-FFF2-40B4-BE49-F238E27FC236}">
                <a16:creationId xmlns:a16="http://schemas.microsoft.com/office/drawing/2014/main" id="{7295464A-3582-4C54-8F1D-53AC52329548}"/>
              </a:ext>
            </a:extLst>
          </p:cNvPr>
          <p:cNvSpPr txBox="1"/>
          <p:nvPr/>
        </p:nvSpPr>
        <p:spPr>
          <a:xfrm>
            <a:off x="549740" y="3481673"/>
            <a:ext cx="6685562" cy="2554545"/>
          </a:xfrm>
          <a:prstGeom prst="rect">
            <a:avLst/>
          </a:prstGeom>
          <a:noFill/>
        </p:spPr>
        <p:txBody>
          <a:bodyPr wrap="square">
            <a:spAutoFit/>
          </a:bodyPr>
          <a:lstStyle/>
          <a:p>
            <a:pPr algn="just" rtl="1"/>
            <a:r>
              <a:rPr kumimoji="0" lang="fa-IR" sz="20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در سطح خرد، شرایط نامناسب اقتصادي خانوارها (از قبیل درآمد ناکافی براي رفع نیازهاي اولیه و  حداقلی از امکانات بهداشتی و آموزشی، اشتغال ناپایدار یا بیکاري، دارائی هاي کم بازده و ناپایدار)، ویژگی هاي اجتماعی ضعیف (شامل بهداشت و سلامت نامناسب، سوءتغذیه؛ ابتلاء به بیماريهاي واگیردار؛ بیسواد یاکم سواد بودن ؛ شرایط نامناسب سکونتگاه اعم از در دسترس نبودن آب آشامیدنی سالم، خدمات ارتباطی ضعیف، عدم دسترسی به برق و سایر منابع انرژي، دفع غیر بهداشتی فاضلاب، عدم دسترسی به جاده ها و مسیر طولانی تا محل کار) و ضعف در خصوصیات جمعیتی خانوارها  (پرجمعیت و جوان بودن خانوار، زنان سرپرست خانوار) به عنوان بخشی از علل فقر شناسایی شده اند.</a:t>
            </a:r>
            <a:endParaRPr lang="en-US" sz="1400" dirty="0">
              <a:cs typeface="B Mitra" panose="00000400000000000000" pitchFamily="2" charset="-78"/>
            </a:endParaRPr>
          </a:p>
        </p:txBody>
      </p:sp>
      <p:sp>
        <p:nvSpPr>
          <p:cNvPr id="27" name="TextBox 26">
            <a:extLst>
              <a:ext uri="{FF2B5EF4-FFF2-40B4-BE49-F238E27FC236}">
                <a16:creationId xmlns:a16="http://schemas.microsoft.com/office/drawing/2014/main" id="{D53837B2-A128-420C-AB71-1DC08C42E132}"/>
              </a:ext>
            </a:extLst>
          </p:cNvPr>
          <p:cNvSpPr txBox="1"/>
          <p:nvPr/>
        </p:nvSpPr>
        <p:spPr>
          <a:xfrm>
            <a:off x="303210" y="6486503"/>
            <a:ext cx="6109252" cy="338554"/>
          </a:xfrm>
          <a:prstGeom prst="rect">
            <a:avLst/>
          </a:prstGeom>
          <a:noFill/>
        </p:spPr>
        <p:txBody>
          <a:bodyPr wrap="square">
            <a:spAutoFit/>
          </a:bodyPr>
          <a:lstStyle/>
          <a:p>
            <a:r>
              <a:rPr kumimoji="0" lang="fa-IR" sz="16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(منبع:اتاق ایران، 1397)</a:t>
            </a:r>
            <a:endParaRPr lang="en-US" sz="1100" dirty="0">
              <a:cs typeface="B Mitra" panose="00000400000000000000" pitchFamily="2" charset="-78"/>
            </a:endParaRPr>
          </a:p>
        </p:txBody>
      </p:sp>
      <p:pic>
        <p:nvPicPr>
          <p:cNvPr id="2" name="Picture 1">
            <a:extLst>
              <a:ext uri="{FF2B5EF4-FFF2-40B4-BE49-F238E27FC236}">
                <a16:creationId xmlns:a16="http://schemas.microsoft.com/office/drawing/2014/main" id="{F66E9E6A-69D9-50EE-A4D1-92F762A17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242274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8B3A1F9-0D5B-52FE-ADBE-703ABF23D58F}"/>
              </a:ext>
            </a:extLst>
          </p:cNvPr>
          <p:cNvSpPr/>
          <p:nvPr/>
        </p:nvSpPr>
        <p:spPr>
          <a:xfrm>
            <a:off x="0" y="26377"/>
            <a:ext cx="1842052" cy="6831623"/>
          </a:xfrm>
          <a:custGeom>
            <a:avLst/>
            <a:gdLst>
              <a:gd name="connsiteX0" fmla="*/ 0 w 3688666"/>
              <a:gd name="connsiteY0" fmla="*/ 0 h 6831623"/>
              <a:gd name="connsiteX1" fmla="*/ 3688666 w 3688666"/>
              <a:gd name="connsiteY1" fmla="*/ 0 h 6831623"/>
              <a:gd name="connsiteX2" fmla="*/ 3688666 w 3688666"/>
              <a:gd name="connsiteY2" fmla="*/ 6831624 h 6831623"/>
              <a:gd name="connsiteX3" fmla="*/ 0 w 3688666"/>
              <a:gd name="connsiteY3" fmla="*/ 6831624 h 6831623"/>
            </a:gdLst>
            <a:ahLst/>
            <a:cxnLst>
              <a:cxn ang="0">
                <a:pos x="connsiteX0" y="connsiteY0"/>
              </a:cxn>
              <a:cxn ang="0">
                <a:pos x="connsiteX1" y="connsiteY1"/>
              </a:cxn>
              <a:cxn ang="0">
                <a:pos x="connsiteX2" y="connsiteY2"/>
              </a:cxn>
              <a:cxn ang="0">
                <a:pos x="connsiteX3" y="connsiteY3"/>
              </a:cxn>
            </a:cxnLst>
            <a:rect l="l" t="t" r="r" b="b"/>
            <a:pathLst>
              <a:path w="3688666" h="6831623">
                <a:moveTo>
                  <a:pt x="0" y="0"/>
                </a:moveTo>
                <a:lnTo>
                  <a:pt x="3688666" y="0"/>
                </a:lnTo>
                <a:lnTo>
                  <a:pt x="3688666" y="6831624"/>
                </a:lnTo>
                <a:lnTo>
                  <a:pt x="0" y="6831624"/>
                </a:lnTo>
                <a:close/>
              </a:path>
            </a:pathLst>
          </a:custGeom>
          <a:solidFill>
            <a:schemeClr val="accent1"/>
          </a:solidFill>
          <a:ln w="5855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28C242D-95A7-8E8E-C0D5-279D3D3024FB}"/>
              </a:ext>
            </a:extLst>
          </p:cNvPr>
          <p:cNvSpPr/>
          <p:nvPr/>
        </p:nvSpPr>
        <p:spPr>
          <a:xfrm>
            <a:off x="1135054" y="646331"/>
            <a:ext cx="1413996" cy="1642937"/>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endParaRPr lang="en-US"/>
          </a:p>
        </p:txBody>
      </p:sp>
      <p:sp>
        <p:nvSpPr>
          <p:cNvPr id="20" name="TextBox 19">
            <a:extLst>
              <a:ext uri="{FF2B5EF4-FFF2-40B4-BE49-F238E27FC236}">
                <a16:creationId xmlns:a16="http://schemas.microsoft.com/office/drawing/2014/main" id="{006FF2BC-57F5-7718-8985-5E7EF8E66EAB}"/>
              </a:ext>
            </a:extLst>
          </p:cNvPr>
          <p:cNvSpPr txBox="1"/>
          <p:nvPr/>
        </p:nvSpPr>
        <p:spPr>
          <a:xfrm>
            <a:off x="2977106" y="227713"/>
            <a:ext cx="8611518" cy="646331"/>
          </a:xfrm>
          <a:prstGeom prst="rect">
            <a:avLst/>
          </a:prstGeom>
          <a:noFill/>
        </p:spPr>
        <p:txBody>
          <a:bodyPr wrap="square">
            <a:spAutoFit/>
          </a:bodyPr>
          <a:lstStyle/>
          <a:p>
            <a:pPr algn="ctr"/>
            <a:r>
              <a:rPr lang="fa-IR" sz="3600" b="1" dirty="0">
                <a:solidFill>
                  <a:schemeClr val="accent1">
                    <a:lumMod val="50000"/>
                  </a:schemeClr>
                </a:solidFill>
                <a:latin typeface="Montserrat" panose="00000500000000000000" pitchFamily="2" charset="0"/>
                <a:cs typeface="B Titr" panose="00000700000000000000" pitchFamily="2" charset="-78"/>
              </a:rPr>
              <a:t>نرخ بیكاری جمعیت 15 ساله و بیشتر (زمستان 1402)</a:t>
            </a:r>
            <a:endParaRPr lang="en-US" sz="3600" b="1" dirty="0">
              <a:solidFill>
                <a:schemeClr val="accent1">
                  <a:lumMod val="50000"/>
                </a:schemeClr>
              </a:solidFill>
              <a:latin typeface="Montserrat" panose="00000500000000000000" pitchFamily="2" charset="0"/>
              <a:cs typeface="B Titr" panose="00000700000000000000" pitchFamily="2" charset="-78"/>
            </a:endParaRPr>
          </a:p>
        </p:txBody>
      </p:sp>
      <p:sp>
        <p:nvSpPr>
          <p:cNvPr id="12" name="Freeform: Shape 11">
            <a:extLst>
              <a:ext uri="{FF2B5EF4-FFF2-40B4-BE49-F238E27FC236}">
                <a16:creationId xmlns:a16="http://schemas.microsoft.com/office/drawing/2014/main" id="{3C423A87-5C8C-4135-ADCD-F58CCB16E596}"/>
              </a:ext>
            </a:extLst>
          </p:cNvPr>
          <p:cNvSpPr/>
          <p:nvPr/>
        </p:nvSpPr>
        <p:spPr>
          <a:xfrm>
            <a:off x="123435" y="5014368"/>
            <a:ext cx="1413996" cy="1642937"/>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endParaRPr lang="en-US"/>
          </a:p>
        </p:txBody>
      </p:sp>
      <p:pic>
        <p:nvPicPr>
          <p:cNvPr id="18" name="Picture 17" descr="Free photo young adult girl in nature smiles confidently generated by ai">
            <a:extLst>
              <a:ext uri="{FF2B5EF4-FFF2-40B4-BE49-F238E27FC236}">
                <a16:creationId xmlns:a16="http://schemas.microsoft.com/office/drawing/2014/main" id="{472B3728-D8BA-20F2-B11C-75E327392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75" r="25261" b="9612"/>
          <a:stretch>
            <a:fillRect/>
          </a:stretch>
        </p:blipFill>
        <p:spPr bwMode="auto">
          <a:xfrm>
            <a:off x="226434" y="5170081"/>
            <a:ext cx="1207998" cy="1331511"/>
          </a:xfrm>
          <a:custGeom>
            <a:avLst/>
            <a:gdLst>
              <a:gd name="connsiteX0" fmla="*/ 1334223 w 2669109"/>
              <a:gd name="connsiteY0" fmla="*/ 0 h 3082193"/>
              <a:gd name="connsiteX1" fmla="*/ 2669109 w 2669109"/>
              <a:gd name="connsiteY1" fmla="*/ 770382 h 3082193"/>
              <a:gd name="connsiteX2" fmla="*/ 2669109 w 2669109"/>
              <a:gd name="connsiteY2" fmla="*/ 2311146 h 3082193"/>
              <a:gd name="connsiteX3" fmla="*/ 1334223 w 2669109"/>
              <a:gd name="connsiteY3" fmla="*/ 3082193 h 3082193"/>
              <a:gd name="connsiteX4" fmla="*/ 0 w 2669109"/>
              <a:gd name="connsiteY4" fmla="*/ 2311146 h 3082193"/>
              <a:gd name="connsiteX5" fmla="*/ 0 w 2669109"/>
              <a:gd name="connsiteY5" fmla="*/ 770382 h 3082193"/>
              <a:gd name="connsiteX6" fmla="*/ 1334223 w 2669109"/>
              <a:gd name="connsiteY6" fmla="*/ 0 h 308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09" h="3082193">
                <a:moveTo>
                  <a:pt x="1334223" y="0"/>
                </a:moveTo>
                <a:lnTo>
                  <a:pt x="2669109" y="770382"/>
                </a:lnTo>
                <a:lnTo>
                  <a:pt x="2669109" y="2311146"/>
                </a:lnTo>
                <a:lnTo>
                  <a:pt x="1334223" y="3082193"/>
                </a:lnTo>
                <a:lnTo>
                  <a:pt x="0" y="2311146"/>
                </a:lnTo>
                <a:lnTo>
                  <a:pt x="0" y="770382"/>
                </a:lnTo>
                <a:lnTo>
                  <a:pt x="1334223" y="0"/>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96375D6-33F4-41E6-9F58-673D3260CB6C}"/>
              </a:ext>
            </a:extLst>
          </p:cNvPr>
          <p:cNvSpPr txBox="1"/>
          <p:nvPr/>
        </p:nvSpPr>
        <p:spPr>
          <a:xfrm>
            <a:off x="1965487" y="6488028"/>
            <a:ext cx="33199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cs typeface="B Mitra" panose="00000400000000000000" pitchFamily="2" charset="-78"/>
              </a:rPr>
              <a:t>(منبع: مرکز آمار ایران،1403)</a:t>
            </a:r>
            <a:endParaRPr kumimoji="0" lang="en-US" sz="1600" b="0" i="0" u="none" strike="noStrike" kern="0" cap="none" spc="0" normalizeH="0" baseline="0" noProof="0" dirty="0">
              <a:ln>
                <a:noFill/>
              </a:ln>
              <a:solidFill>
                <a:prstClr val="black"/>
              </a:solidFill>
              <a:effectLst/>
              <a:uLnTx/>
              <a:uFillTx/>
              <a:cs typeface="B Mitra" panose="00000400000000000000" pitchFamily="2" charset="-78"/>
            </a:endParaRPr>
          </a:p>
        </p:txBody>
      </p:sp>
      <p:pic>
        <p:nvPicPr>
          <p:cNvPr id="13" name="Content Placeholder 4">
            <a:extLst>
              <a:ext uri="{FF2B5EF4-FFF2-40B4-BE49-F238E27FC236}">
                <a16:creationId xmlns:a16="http://schemas.microsoft.com/office/drawing/2014/main" id="{411F01CE-A02E-4A4E-A335-B166605CF534}"/>
              </a:ext>
            </a:extLst>
          </p:cNvPr>
          <p:cNvPicPr>
            <a:picLocks noChangeAspect="1"/>
          </p:cNvPicPr>
          <p:nvPr/>
        </p:nvPicPr>
        <p:blipFill>
          <a:blip r:embed="rId3"/>
          <a:stretch>
            <a:fillRect/>
          </a:stretch>
        </p:blipFill>
        <p:spPr>
          <a:xfrm>
            <a:off x="4304165" y="1529531"/>
            <a:ext cx="5722408" cy="50797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Right 1">
            <a:extLst>
              <a:ext uri="{FF2B5EF4-FFF2-40B4-BE49-F238E27FC236}">
                <a16:creationId xmlns:a16="http://schemas.microsoft.com/office/drawing/2014/main" id="{517AA7BA-321F-4552-A1EA-03DD5679FDC5}"/>
              </a:ext>
            </a:extLst>
          </p:cNvPr>
          <p:cNvSpPr/>
          <p:nvPr/>
        </p:nvSpPr>
        <p:spPr>
          <a:xfrm>
            <a:off x="4304165" y="1955231"/>
            <a:ext cx="598564" cy="241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026B6D-EDC5-C7A4-2C0C-4A00454AA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68429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8B3A1F9-0D5B-52FE-ADBE-703ABF23D58F}"/>
              </a:ext>
            </a:extLst>
          </p:cNvPr>
          <p:cNvSpPr/>
          <p:nvPr/>
        </p:nvSpPr>
        <p:spPr>
          <a:xfrm>
            <a:off x="0" y="26377"/>
            <a:ext cx="1842052" cy="6831623"/>
          </a:xfrm>
          <a:custGeom>
            <a:avLst/>
            <a:gdLst>
              <a:gd name="connsiteX0" fmla="*/ 0 w 3688666"/>
              <a:gd name="connsiteY0" fmla="*/ 0 h 6831623"/>
              <a:gd name="connsiteX1" fmla="*/ 3688666 w 3688666"/>
              <a:gd name="connsiteY1" fmla="*/ 0 h 6831623"/>
              <a:gd name="connsiteX2" fmla="*/ 3688666 w 3688666"/>
              <a:gd name="connsiteY2" fmla="*/ 6831624 h 6831623"/>
              <a:gd name="connsiteX3" fmla="*/ 0 w 3688666"/>
              <a:gd name="connsiteY3" fmla="*/ 6831624 h 6831623"/>
            </a:gdLst>
            <a:ahLst/>
            <a:cxnLst>
              <a:cxn ang="0">
                <a:pos x="connsiteX0" y="connsiteY0"/>
              </a:cxn>
              <a:cxn ang="0">
                <a:pos x="connsiteX1" y="connsiteY1"/>
              </a:cxn>
              <a:cxn ang="0">
                <a:pos x="connsiteX2" y="connsiteY2"/>
              </a:cxn>
              <a:cxn ang="0">
                <a:pos x="connsiteX3" y="connsiteY3"/>
              </a:cxn>
            </a:cxnLst>
            <a:rect l="l" t="t" r="r" b="b"/>
            <a:pathLst>
              <a:path w="3688666" h="6831623">
                <a:moveTo>
                  <a:pt x="0" y="0"/>
                </a:moveTo>
                <a:lnTo>
                  <a:pt x="3688666" y="0"/>
                </a:lnTo>
                <a:lnTo>
                  <a:pt x="3688666" y="6831624"/>
                </a:lnTo>
                <a:lnTo>
                  <a:pt x="0" y="6831624"/>
                </a:lnTo>
                <a:close/>
              </a:path>
            </a:pathLst>
          </a:custGeom>
          <a:solidFill>
            <a:schemeClr val="accent1"/>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828C242D-95A7-8E8E-C0D5-279D3D3024FB}"/>
              </a:ext>
            </a:extLst>
          </p:cNvPr>
          <p:cNvSpPr/>
          <p:nvPr/>
        </p:nvSpPr>
        <p:spPr>
          <a:xfrm>
            <a:off x="1135054" y="646331"/>
            <a:ext cx="1413996" cy="1642937"/>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06FF2BC-57F5-7718-8985-5E7EF8E66EAB}"/>
              </a:ext>
            </a:extLst>
          </p:cNvPr>
          <p:cNvSpPr txBox="1"/>
          <p:nvPr/>
        </p:nvSpPr>
        <p:spPr>
          <a:xfrm>
            <a:off x="2216075" y="227713"/>
            <a:ext cx="9372549"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a:ln>
                  <a:noFill/>
                </a:ln>
                <a:solidFill>
                  <a:srgbClr val="A5B592">
                    <a:lumMod val="50000"/>
                  </a:srgbClr>
                </a:solidFill>
                <a:effectLst/>
                <a:uLnTx/>
                <a:uFillTx/>
                <a:latin typeface="Montserrat" panose="00000500000000000000" pitchFamily="2" charset="0"/>
                <a:ea typeface="+mn-ea"/>
                <a:cs typeface="B Titr" panose="00000700000000000000" pitchFamily="2" charset="-78"/>
              </a:rPr>
              <a:t>شاخص هاي عمده اشتغال و بیکاري استان خراسان رضوي</a:t>
            </a:r>
            <a:endParaRPr kumimoji="0" lang="en-US" sz="3600" b="1" i="0" u="none" strike="noStrike" kern="1200" cap="none" spc="0" normalizeH="0" baseline="0" noProof="0" dirty="0">
              <a:ln>
                <a:noFill/>
              </a:ln>
              <a:solidFill>
                <a:srgbClr val="A5B592">
                  <a:lumMod val="50000"/>
                </a:srgbClr>
              </a:solidFill>
              <a:effectLst/>
              <a:uLnTx/>
              <a:uFillTx/>
              <a:latin typeface="Montserrat" panose="00000500000000000000" pitchFamily="2" charset="0"/>
              <a:ea typeface="+mn-ea"/>
              <a:cs typeface="B Titr" panose="00000700000000000000" pitchFamily="2" charset="-78"/>
            </a:endParaRPr>
          </a:p>
        </p:txBody>
      </p:sp>
      <p:sp>
        <p:nvSpPr>
          <p:cNvPr id="12" name="Freeform: Shape 11">
            <a:extLst>
              <a:ext uri="{FF2B5EF4-FFF2-40B4-BE49-F238E27FC236}">
                <a16:creationId xmlns:a16="http://schemas.microsoft.com/office/drawing/2014/main" id="{3C423A87-5C8C-4135-ADCD-F58CCB16E596}"/>
              </a:ext>
            </a:extLst>
          </p:cNvPr>
          <p:cNvSpPr/>
          <p:nvPr/>
        </p:nvSpPr>
        <p:spPr>
          <a:xfrm>
            <a:off x="123435" y="5014368"/>
            <a:ext cx="1413996" cy="1642937"/>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descr="Free photo young adult girl in nature smiles confidently generated by ai">
            <a:extLst>
              <a:ext uri="{FF2B5EF4-FFF2-40B4-BE49-F238E27FC236}">
                <a16:creationId xmlns:a16="http://schemas.microsoft.com/office/drawing/2014/main" id="{472B3728-D8BA-20F2-B11C-75E327392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75" r="25261" b="9612"/>
          <a:stretch>
            <a:fillRect/>
          </a:stretch>
        </p:blipFill>
        <p:spPr bwMode="auto">
          <a:xfrm>
            <a:off x="226434" y="5170081"/>
            <a:ext cx="1207998" cy="1331511"/>
          </a:xfrm>
          <a:custGeom>
            <a:avLst/>
            <a:gdLst>
              <a:gd name="connsiteX0" fmla="*/ 1334223 w 2669109"/>
              <a:gd name="connsiteY0" fmla="*/ 0 h 3082193"/>
              <a:gd name="connsiteX1" fmla="*/ 2669109 w 2669109"/>
              <a:gd name="connsiteY1" fmla="*/ 770382 h 3082193"/>
              <a:gd name="connsiteX2" fmla="*/ 2669109 w 2669109"/>
              <a:gd name="connsiteY2" fmla="*/ 2311146 h 3082193"/>
              <a:gd name="connsiteX3" fmla="*/ 1334223 w 2669109"/>
              <a:gd name="connsiteY3" fmla="*/ 3082193 h 3082193"/>
              <a:gd name="connsiteX4" fmla="*/ 0 w 2669109"/>
              <a:gd name="connsiteY4" fmla="*/ 2311146 h 3082193"/>
              <a:gd name="connsiteX5" fmla="*/ 0 w 2669109"/>
              <a:gd name="connsiteY5" fmla="*/ 770382 h 3082193"/>
              <a:gd name="connsiteX6" fmla="*/ 1334223 w 2669109"/>
              <a:gd name="connsiteY6" fmla="*/ 0 h 308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09" h="3082193">
                <a:moveTo>
                  <a:pt x="1334223" y="0"/>
                </a:moveTo>
                <a:lnTo>
                  <a:pt x="2669109" y="770382"/>
                </a:lnTo>
                <a:lnTo>
                  <a:pt x="2669109" y="2311146"/>
                </a:lnTo>
                <a:lnTo>
                  <a:pt x="1334223" y="3082193"/>
                </a:lnTo>
                <a:lnTo>
                  <a:pt x="0" y="2311146"/>
                </a:lnTo>
                <a:lnTo>
                  <a:pt x="0" y="770382"/>
                </a:lnTo>
                <a:lnTo>
                  <a:pt x="1334223" y="0"/>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96375D6-33F4-41E6-9F58-673D3260CB6C}"/>
              </a:ext>
            </a:extLst>
          </p:cNvPr>
          <p:cNvSpPr txBox="1"/>
          <p:nvPr/>
        </p:nvSpPr>
        <p:spPr>
          <a:xfrm>
            <a:off x="1842052" y="6488028"/>
            <a:ext cx="41305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 سازمان مدیریت و برنامه ریزی استان خراسان رضوی،1403)</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pic>
        <p:nvPicPr>
          <p:cNvPr id="3" name="Picture 2">
            <a:extLst>
              <a:ext uri="{FF2B5EF4-FFF2-40B4-BE49-F238E27FC236}">
                <a16:creationId xmlns:a16="http://schemas.microsoft.com/office/drawing/2014/main" id="{ED026B6D-EDC5-C7A4-2C0C-4A00454AA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pic>
        <p:nvPicPr>
          <p:cNvPr id="7" name="Picture 6">
            <a:extLst>
              <a:ext uri="{FF2B5EF4-FFF2-40B4-BE49-F238E27FC236}">
                <a16:creationId xmlns:a16="http://schemas.microsoft.com/office/drawing/2014/main" id="{BFFFD91B-FF20-1ECE-A213-B8D2023B3B35}"/>
              </a:ext>
            </a:extLst>
          </p:cNvPr>
          <p:cNvPicPr>
            <a:picLocks noChangeAspect="1"/>
          </p:cNvPicPr>
          <p:nvPr/>
        </p:nvPicPr>
        <p:blipFill>
          <a:blip r:embed="rId4"/>
          <a:stretch>
            <a:fillRect/>
          </a:stretch>
        </p:blipFill>
        <p:spPr>
          <a:xfrm>
            <a:off x="2977106" y="1749158"/>
            <a:ext cx="8135485" cy="3553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578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8B3A1F9-0D5B-52FE-ADBE-703ABF23D58F}"/>
              </a:ext>
            </a:extLst>
          </p:cNvPr>
          <p:cNvSpPr/>
          <p:nvPr/>
        </p:nvSpPr>
        <p:spPr>
          <a:xfrm>
            <a:off x="10363199" y="0"/>
            <a:ext cx="1822939" cy="6831623"/>
          </a:xfrm>
          <a:custGeom>
            <a:avLst/>
            <a:gdLst>
              <a:gd name="connsiteX0" fmla="*/ 0 w 3688666"/>
              <a:gd name="connsiteY0" fmla="*/ 0 h 6831623"/>
              <a:gd name="connsiteX1" fmla="*/ 3688666 w 3688666"/>
              <a:gd name="connsiteY1" fmla="*/ 0 h 6831623"/>
              <a:gd name="connsiteX2" fmla="*/ 3688666 w 3688666"/>
              <a:gd name="connsiteY2" fmla="*/ 6831624 h 6831623"/>
              <a:gd name="connsiteX3" fmla="*/ 0 w 3688666"/>
              <a:gd name="connsiteY3" fmla="*/ 6831624 h 6831623"/>
            </a:gdLst>
            <a:ahLst/>
            <a:cxnLst>
              <a:cxn ang="0">
                <a:pos x="connsiteX0" y="connsiteY0"/>
              </a:cxn>
              <a:cxn ang="0">
                <a:pos x="connsiteX1" y="connsiteY1"/>
              </a:cxn>
              <a:cxn ang="0">
                <a:pos x="connsiteX2" y="connsiteY2"/>
              </a:cxn>
              <a:cxn ang="0">
                <a:pos x="connsiteX3" y="connsiteY3"/>
              </a:cxn>
            </a:cxnLst>
            <a:rect l="l" t="t" r="r" b="b"/>
            <a:pathLst>
              <a:path w="3688666" h="6831623">
                <a:moveTo>
                  <a:pt x="0" y="0"/>
                </a:moveTo>
                <a:lnTo>
                  <a:pt x="3688666" y="0"/>
                </a:lnTo>
                <a:lnTo>
                  <a:pt x="3688666" y="6831624"/>
                </a:lnTo>
                <a:lnTo>
                  <a:pt x="0" y="6831624"/>
                </a:lnTo>
                <a:close/>
              </a:path>
            </a:pathLst>
          </a:custGeom>
          <a:solidFill>
            <a:schemeClr val="accent1"/>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828C242D-95A7-8E8E-C0D5-279D3D3024FB}"/>
              </a:ext>
            </a:extLst>
          </p:cNvPr>
          <p:cNvSpPr/>
          <p:nvPr/>
        </p:nvSpPr>
        <p:spPr>
          <a:xfrm>
            <a:off x="9616271" y="5104068"/>
            <a:ext cx="1631564" cy="1727555"/>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F7D2280B-AFC3-718E-AA29-5E16E9608AC6}"/>
              </a:ext>
            </a:extLst>
          </p:cNvPr>
          <p:cNvSpPr/>
          <p:nvPr/>
        </p:nvSpPr>
        <p:spPr>
          <a:xfrm rot="18083217">
            <a:off x="10477175" y="125127"/>
            <a:ext cx="1562744" cy="1947597"/>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836C1F1-7D80-40C4-ABF6-76DA19211276}"/>
              </a:ext>
            </a:extLst>
          </p:cNvPr>
          <p:cNvSpPr txBox="1"/>
          <p:nvPr/>
        </p:nvSpPr>
        <p:spPr>
          <a:xfrm>
            <a:off x="1004753" y="259236"/>
            <a:ext cx="8611518" cy="1815882"/>
          </a:xfrm>
          <a:prstGeom prst="rect">
            <a:avLst/>
          </a:prstGeom>
          <a:noFill/>
        </p:spPr>
        <p:txBody>
          <a:bodyPr wrap="square">
            <a:spAutoFit/>
          </a:bodyPr>
          <a:lstStyle/>
          <a:p>
            <a:pPr algn="ctr"/>
            <a:r>
              <a:rPr lang="fa-IR" sz="3600" b="1" dirty="0">
                <a:solidFill>
                  <a:schemeClr val="accent1">
                    <a:lumMod val="50000"/>
                  </a:schemeClr>
                </a:solidFill>
                <a:latin typeface="Montserrat" panose="00000500000000000000" pitchFamily="2" charset="0"/>
                <a:cs typeface="B Titr" panose="00000700000000000000" pitchFamily="2" charset="-78"/>
              </a:rPr>
              <a:t>درصد تغییرات شاخص قیمت مصرف کننده خانوارهای کشور به تفكیك استان </a:t>
            </a:r>
            <a:r>
              <a:rPr lang="fa-IR" sz="2400" b="1" dirty="0">
                <a:solidFill>
                  <a:schemeClr val="accent1">
                    <a:lumMod val="50000"/>
                  </a:schemeClr>
                </a:solidFill>
                <a:latin typeface="Montserrat" panose="00000500000000000000" pitchFamily="2" charset="0"/>
                <a:cs typeface="B Titr" panose="00000700000000000000" pitchFamily="2" charset="-78"/>
              </a:rPr>
              <a:t>(نرخ تورم سالانه)</a:t>
            </a:r>
          </a:p>
          <a:p>
            <a:pPr algn="ctr"/>
            <a:endParaRPr lang="en-US" sz="3600" b="1" dirty="0">
              <a:solidFill>
                <a:schemeClr val="accent1">
                  <a:lumMod val="50000"/>
                </a:schemeClr>
              </a:solidFill>
              <a:latin typeface="Montserrat" panose="00000500000000000000" pitchFamily="2" charset="0"/>
              <a:cs typeface="B Titr" panose="00000700000000000000" pitchFamily="2" charset="-78"/>
            </a:endParaRPr>
          </a:p>
        </p:txBody>
      </p:sp>
      <p:pic>
        <p:nvPicPr>
          <p:cNvPr id="13" name="Content Placeholder 4">
            <a:extLst>
              <a:ext uri="{FF2B5EF4-FFF2-40B4-BE49-F238E27FC236}">
                <a16:creationId xmlns:a16="http://schemas.microsoft.com/office/drawing/2014/main" id="{E7373B60-8E70-4CB1-A433-DB5725894CF1}"/>
              </a:ext>
            </a:extLst>
          </p:cNvPr>
          <p:cNvPicPr>
            <a:picLocks noChangeAspect="1"/>
          </p:cNvPicPr>
          <p:nvPr/>
        </p:nvPicPr>
        <p:blipFill>
          <a:blip r:embed="rId2"/>
          <a:stretch>
            <a:fillRect/>
          </a:stretch>
        </p:blipFill>
        <p:spPr>
          <a:xfrm>
            <a:off x="2858681" y="1669774"/>
            <a:ext cx="5178062" cy="4928990"/>
          </a:xfrm>
          <a:prstGeom prst="rect">
            <a:avLst/>
          </a:prstGeom>
          <a:ln>
            <a:no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BE23DAC5-2690-43C0-B9E9-0344E35EBE8E}"/>
              </a:ext>
            </a:extLst>
          </p:cNvPr>
          <p:cNvSpPr txBox="1">
            <a:spLocks/>
          </p:cNvSpPr>
          <p:nvPr/>
        </p:nvSpPr>
        <p:spPr>
          <a:xfrm>
            <a:off x="838200" y="13306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 name="Arrow: Left 1">
            <a:extLst>
              <a:ext uri="{FF2B5EF4-FFF2-40B4-BE49-F238E27FC236}">
                <a16:creationId xmlns:a16="http://schemas.microsoft.com/office/drawing/2014/main" id="{BA65898E-7F69-4ABD-8C45-C8A33EACA617}"/>
              </a:ext>
            </a:extLst>
          </p:cNvPr>
          <p:cNvSpPr/>
          <p:nvPr/>
        </p:nvSpPr>
        <p:spPr>
          <a:xfrm>
            <a:off x="7938687" y="3358440"/>
            <a:ext cx="440960" cy="2650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4DC1653-1602-4140-9452-3C5776E65DB5}"/>
              </a:ext>
            </a:extLst>
          </p:cNvPr>
          <p:cNvSpPr txBox="1"/>
          <p:nvPr/>
        </p:nvSpPr>
        <p:spPr>
          <a:xfrm>
            <a:off x="223014" y="6429487"/>
            <a:ext cx="33199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cs typeface="B Mitra" panose="00000400000000000000" pitchFamily="2" charset="-78"/>
              </a:rPr>
              <a:t>منبع: مرکز آمار ایران (1403)</a:t>
            </a:r>
            <a:endParaRPr kumimoji="0" lang="en-US" sz="1600" b="0" i="0" u="none" strike="noStrike" kern="0" cap="none" spc="0" normalizeH="0" baseline="0" noProof="0" dirty="0">
              <a:ln>
                <a:noFill/>
              </a:ln>
              <a:solidFill>
                <a:prstClr val="black"/>
              </a:solidFill>
              <a:effectLst/>
              <a:uLnTx/>
              <a:uFillTx/>
              <a:cs typeface="B Mitra" panose="00000400000000000000" pitchFamily="2" charset="-78"/>
            </a:endParaRPr>
          </a:p>
        </p:txBody>
      </p:sp>
      <p:pic>
        <p:nvPicPr>
          <p:cNvPr id="17" name="Picture 16" descr="Free photo man checking his empty wallet">
            <a:extLst>
              <a:ext uri="{FF2B5EF4-FFF2-40B4-BE49-F238E27FC236}">
                <a16:creationId xmlns:a16="http://schemas.microsoft.com/office/drawing/2014/main" id="{601496B7-3165-4649-9E6D-34ECAD932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09" t="3466" r="44070" b="3775"/>
          <a:stretch>
            <a:fillRect/>
          </a:stretch>
        </p:blipFill>
        <p:spPr bwMode="auto">
          <a:xfrm>
            <a:off x="9771417" y="5305063"/>
            <a:ext cx="1321271" cy="1325563"/>
          </a:xfrm>
          <a:custGeom>
            <a:avLst/>
            <a:gdLst>
              <a:gd name="connsiteX0" fmla="*/ 1595644 w 3191289"/>
              <a:gd name="connsiteY0" fmla="*/ 0 h 3684343"/>
              <a:gd name="connsiteX1" fmla="*/ 3191289 w 3191289"/>
              <a:gd name="connsiteY1" fmla="*/ 920963 h 3684343"/>
              <a:gd name="connsiteX2" fmla="*/ 3191289 w 3191289"/>
              <a:gd name="connsiteY2" fmla="*/ 2763381 h 3684343"/>
              <a:gd name="connsiteX3" fmla="*/ 1595644 w 3191289"/>
              <a:gd name="connsiteY3" fmla="*/ 3684343 h 3684343"/>
              <a:gd name="connsiteX4" fmla="*/ 0 w 3191289"/>
              <a:gd name="connsiteY4" fmla="*/ 2763381 h 3684343"/>
              <a:gd name="connsiteX5" fmla="*/ 0 w 3191289"/>
              <a:gd name="connsiteY5" fmla="*/ 920963 h 3684343"/>
              <a:gd name="connsiteX6" fmla="*/ 1595644 w 3191289"/>
              <a:gd name="connsiteY6" fmla="*/ 0 h 36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289" h="3684343">
                <a:moveTo>
                  <a:pt x="1595644" y="0"/>
                </a:moveTo>
                <a:lnTo>
                  <a:pt x="3191289" y="920963"/>
                </a:lnTo>
                <a:lnTo>
                  <a:pt x="3191289" y="2763381"/>
                </a:lnTo>
                <a:lnTo>
                  <a:pt x="1595644" y="3684343"/>
                </a:lnTo>
                <a:lnTo>
                  <a:pt x="0" y="2763381"/>
                </a:lnTo>
                <a:lnTo>
                  <a:pt x="0" y="920963"/>
                </a:lnTo>
                <a:lnTo>
                  <a:pt x="1595644" y="0"/>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D653C58-4D2B-8C47-D24C-FC26E91D1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372995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06F6754-EE74-EE2D-1467-ABA00B3D24A3}"/>
              </a:ext>
            </a:extLst>
          </p:cNvPr>
          <p:cNvSpPr/>
          <p:nvPr/>
        </p:nvSpPr>
        <p:spPr>
          <a:xfrm flipH="1">
            <a:off x="-13252" y="5142676"/>
            <a:ext cx="7368211" cy="1701383"/>
          </a:xfrm>
          <a:custGeom>
            <a:avLst/>
            <a:gdLst>
              <a:gd name="connsiteX0" fmla="*/ 5091818 w 5091817"/>
              <a:gd name="connsiteY0" fmla="*/ 0 h 2939900"/>
              <a:gd name="connsiteX1" fmla="*/ 0 w 5091817"/>
              <a:gd name="connsiteY1" fmla="*/ 2939901 h 2939900"/>
              <a:gd name="connsiteX2" fmla="*/ 5091818 w 5091817"/>
              <a:gd name="connsiteY2" fmla="*/ 2939901 h 2939900"/>
              <a:gd name="connsiteX3" fmla="*/ 5091818 w 5091817"/>
              <a:gd name="connsiteY3" fmla="*/ 0 h 2939900"/>
            </a:gdLst>
            <a:ahLst/>
            <a:cxnLst>
              <a:cxn ang="0">
                <a:pos x="connsiteX0" y="connsiteY0"/>
              </a:cxn>
              <a:cxn ang="0">
                <a:pos x="connsiteX1" y="connsiteY1"/>
              </a:cxn>
              <a:cxn ang="0">
                <a:pos x="connsiteX2" y="connsiteY2"/>
              </a:cxn>
              <a:cxn ang="0">
                <a:pos x="connsiteX3" y="connsiteY3"/>
              </a:cxn>
            </a:cxnLst>
            <a:rect l="l" t="t" r="r" b="b"/>
            <a:pathLst>
              <a:path w="5091817" h="2939900">
                <a:moveTo>
                  <a:pt x="5091818" y="0"/>
                </a:moveTo>
                <a:lnTo>
                  <a:pt x="0" y="2939901"/>
                </a:lnTo>
                <a:lnTo>
                  <a:pt x="5091818" y="2939901"/>
                </a:lnTo>
                <a:lnTo>
                  <a:pt x="5091818" y="0"/>
                </a:lnTo>
                <a:close/>
              </a:path>
            </a:pathLst>
          </a:custGeom>
          <a:solidFill>
            <a:schemeClr val="accent1"/>
          </a:solidFill>
          <a:ln w="380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D2E85B3-AB3E-4D7C-9B6E-7F4AC18F066E}"/>
              </a:ext>
            </a:extLst>
          </p:cNvPr>
          <p:cNvSpPr/>
          <p:nvPr/>
        </p:nvSpPr>
        <p:spPr>
          <a:xfrm rot="19829286">
            <a:off x="3731687" y="5641500"/>
            <a:ext cx="1044521" cy="1236890"/>
          </a:xfrm>
          <a:custGeom>
            <a:avLst/>
            <a:gdLst>
              <a:gd name="connsiteX0" fmla="*/ 1405011 w 2810607"/>
              <a:gd name="connsiteY0" fmla="*/ 0 h 3244947"/>
              <a:gd name="connsiteX1" fmla="*/ 0 w 2810607"/>
              <a:gd name="connsiteY1" fmla="*/ 811237 h 3244947"/>
              <a:gd name="connsiteX2" fmla="*/ 0 w 2810607"/>
              <a:gd name="connsiteY2" fmla="*/ 2433711 h 3244947"/>
              <a:gd name="connsiteX3" fmla="*/ 1405011 w 2810607"/>
              <a:gd name="connsiteY3" fmla="*/ 3244948 h 3244947"/>
              <a:gd name="connsiteX4" fmla="*/ 2810608 w 2810607"/>
              <a:gd name="connsiteY4" fmla="*/ 2433711 h 3244947"/>
              <a:gd name="connsiteX5" fmla="*/ 2810608 w 2810607"/>
              <a:gd name="connsiteY5" fmla="*/ 811237 h 3244947"/>
              <a:gd name="connsiteX6" fmla="*/ 1405011 w 2810607"/>
              <a:gd name="connsiteY6" fmla="*/ 0 h 3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607" h="3244947">
                <a:moveTo>
                  <a:pt x="1405011" y="0"/>
                </a:moveTo>
                <a:lnTo>
                  <a:pt x="0" y="811237"/>
                </a:lnTo>
                <a:lnTo>
                  <a:pt x="0" y="2433711"/>
                </a:lnTo>
                <a:lnTo>
                  <a:pt x="1405011" y="3244948"/>
                </a:lnTo>
                <a:lnTo>
                  <a:pt x="2810608" y="2433711"/>
                </a:lnTo>
                <a:lnTo>
                  <a:pt x="2810608" y="811237"/>
                </a:lnTo>
                <a:lnTo>
                  <a:pt x="1405011" y="0"/>
                </a:lnTo>
                <a:close/>
              </a:path>
            </a:pathLst>
          </a:custGeom>
          <a:solidFill>
            <a:schemeClr val="bg2"/>
          </a:solidFill>
          <a:ln w="5855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4D9311D-F786-41AF-AF4E-A41F6B563BFC}"/>
              </a:ext>
            </a:extLst>
          </p:cNvPr>
          <p:cNvSpPr txBox="1"/>
          <p:nvPr/>
        </p:nvSpPr>
        <p:spPr>
          <a:xfrm>
            <a:off x="1437972" y="462081"/>
            <a:ext cx="8611518" cy="646331"/>
          </a:xfrm>
          <a:prstGeom prst="rect">
            <a:avLst/>
          </a:prstGeom>
          <a:noFill/>
        </p:spPr>
        <p:txBody>
          <a:bodyPr wrap="square">
            <a:spAutoFit/>
          </a:bodyPr>
          <a:lstStyle/>
          <a:p>
            <a:pPr algn="ctr"/>
            <a:r>
              <a:rPr lang="fa-IR" sz="3600" b="1" dirty="0">
                <a:solidFill>
                  <a:schemeClr val="accent1">
                    <a:lumMod val="50000"/>
                  </a:schemeClr>
                </a:solidFill>
                <a:latin typeface="Montserrat" panose="00000500000000000000" pitchFamily="2" charset="0"/>
                <a:cs typeface="B Titr" panose="00000700000000000000" pitchFamily="2" charset="-78"/>
              </a:rPr>
              <a:t>مقایسه ضریب جینی</a:t>
            </a:r>
            <a:endParaRPr lang="en-US" sz="3600" b="1" dirty="0">
              <a:solidFill>
                <a:schemeClr val="accent1">
                  <a:lumMod val="50000"/>
                </a:schemeClr>
              </a:solidFill>
              <a:latin typeface="Montserrat" panose="00000500000000000000" pitchFamily="2" charset="0"/>
              <a:cs typeface="B Titr" panose="00000700000000000000" pitchFamily="2" charset="-78"/>
            </a:endParaRPr>
          </a:p>
        </p:txBody>
      </p:sp>
      <p:sp>
        <p:nvSpPr>
          <p:cNvPr id="23" name="Rectangle 22">
            <a:extLst>
              <a:ext uri="{FF2B5EF4-FFF2-40B4-BE49-F238E27FC236}">
                <a16:creationId xmlns:a16="http://schemas.microsoft.com/office/drawing/2014/main" id="{C6307D8F-BAD0-4D14-8F8B-F593BF7CE3E3}"/>
              </a:ext>
            </a:extLst>
          </p:cNvPr>
          <p:cNvSpPr/>
          <p:nvPr/>
        </p:nvSpPr>
        <p:spPr>
          <a:xfrm>
            <a:off x="227090" y="1402061"/>
            <a:ext cx="5516641" cy="3924680"/>
          </a:xfrm>
          <a:prstGeom prst="rect">
            <a:avLst/>
          </a:prstGeom>
          <a:solidFill>
            <a:schemeClr val="tx2">
              <a:lumMod val="10000"/>
              <a:lumOff val="9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0" name="Content Placeholder 4">
            <a:extLst>
              <a:ext uri="{FF2B5EF4-FFF2-40B4-BE49-F238E27FC236}">
                <a16:creationId xmlns:a16="http://schemas.microsoft.com/office/drawing/2014/main" id="{612A88A9-7F71-42E6-B737-C6A3C156875E}"/>
              </a:ext>
            </a:extLst>
          </p:cNvPr>
          <p:cNvPicPr>
            <a:picLocks noChangeAspect="1"/>
          </p:cNvPicPr>
          <p:nvPr/>
        </p:nvPicPr>
        <p:blipFill>
          <a:blip r:embed="rId2"/>
          <a:stretch>
            <a:fillRect/>
          </a:stretch>
        </p:blipFill>
        <p:spPr>
          <a:xfrm>
            <a:off x="380154" y="1584715"/>
            <a:ext cx="5177430" cy="3557961"/>
          </a:xfrm>
          <a:prstGeom prst="rect">
            <a:avLst/>
          </a:prstGeom>
        </p:spPr>
      </p:pic>
      <p:sp>
        <p:nvSpPr>
          <p:cNvPr id="3" name="Rectangle 2">
            <a:extLst>
              <a:ext uri="{FF2B5EF4-FFF2-40B4-BE49-F238E27FC236}">
                <a16:creationId xmlns:a16="http://schemas.microsoft.com/office/drawing/2014/main" id="{398BE5A3-7F86-472B-B0BE-4EB0F833BCC7}"/>
              </a:ext>
            </a:extLst>
          </p:cNvPr>
          <p:cNvSpPr/>
          <p:nvPr/>
        </p:nvSpPr>
        <p:spPr>
          <a:xfrm>
            <a:off x="3564898" y="1586125"/>
            <a:ext cx="689050" cy="328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831F3B-6CF1-456C-A39C-315A792E99C9}"/>
              </a:ext>
            </a:extLst>
          </p:cNvPr>
          <p:cNvSpPr txBox="1"/>
          <p:nvPr/>
        </p:nvSpPr>
        <p:spPr>
          <a:xfrm>
            <a:off x="10049490" y="6505505"/>
            <a:ext cx="33199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cs typeface="B Mitra" panose="00000400000000000000" pitchFamily="2" charset="-78"/>
              </a:rPr>
              <a:t>منبع: مرکز آمار ایران (1403)</a:t>
            </a:r>
            <a:endParaRPr kumimoji="0" lang="en-US" sz="1600" b="0" i="0" u="none" strike="noStrike" kern="0" cap="none" spc="0" normalizeH="0" baseline="0" noProof="0" dirty="0">
              <a:ln>
                <a:noFill/>
              </a:ln>
              <a:solidFill>
                <a:prstClr val="black"/>
              </a:solidFill>
              <a:effectLst/>
              <a:uLnTx/>
              <a:uFillTx/>
              <a:cs typeface="B Mitra" panose="00000400000000000000" pitchFamily="2" charset="-78"/>
            </a:endParaRPr>
          </a:p>
        </p:txBody>
      </p:sp>
      <p:sp>
        <p:nvSpPr>
          <p:cNvPr id="25" name="Freeform: Shape 24">
            <a:extLst>
              <a:ext uri="{FF2B5EF4-FFF2-40B4-BE49-F238E27FC236}">
                <a16:creationId xmlns:a16="http://schemas.microsoft.com/office/drawing/2014/main" id="{41F8CEA9-F8D3-4574-AB21-D4C2720A3D2F}"/>
              </a:ext>
            </a:extLst>
          </p:cNvPr>
          <p:cNvSpPr/>
          <p:nvPr/>
        </p:nvSpPr>
        <p:spPr>
          <a:xfrm rot="10800000" flipH="1">
            <a:off x="4823789" y="0"/>
            <a:ext cx="7368211" cy="1294750"/>
          </a:xfrm>
          <a:custGeom>
            <a:avLst/>
            <a:gdLst>
              <a:gd name="connsiteX0" fmla="*/ 5091818 w 5091817"/>
              <a:gd name="connsiteY0" fmla="*/ 0 h 2939900"/>
              <a:gd name="connsiteX1" fmla="*/ 0 w 5091817"/>
              <a:gd name="connsiteY1" fmla="*/ 2939901 h 2939900"/>
              <a:gd name="connsiteX2" fmla="*/ 5091818 w 5091817"/>
              <a:gd name="connsiteY2" fmla="*/ 2939901 h 2939900"/>
              <a:gd name="connsiteX3" fmla="*/ 5091818 w 5091817"/>
              <a:gd name="connsiteY3" fmla="*/ 0 h 2939900"/>
            </a:gdLst>
            <a:ahLst/>
            <a:cxnLst>
              <a:cxn ang="0">
                <a:pos x="connsiteX0" y="connsiteY0"/>
              </a:cxn>
              <a:cxn ang="0">
                <a:pos x="connsiteX1" y="connsiteY1"/>
              </a:cxn>
              <a:cxn ang="0">
                <a:pos x="connsiteX2" y="connsiteY2"/>
              </a:cxn>
              <a:cxn ang="0">
                <a:pos x="connsiteX3" y="connsiteY3"/>
              </a:cxn>
            </a:cxnLst>
            <a:rect l="l" t="t" r="r" b="b"/>
            <a:pathLst>
              <a:path w="5091817" h="2939900">
                <a:moveTo>
                  <a:pt x="5091818" y="0"/>
                </a:moveTo>
                <a:lnTo>
                  <a:pt x="0" y="2939901"/>
                </a:lnTo>
                <a:lnTo>
                  <a:pt x="5091818" y="2939901"/>
                </a:lnTo>
                <a:lnTo>
                  <a:pt x="5091818" y="0"/>
                </a:lnTo>
                <a:close/>
              </a:path>
            </a:pathLst>
          </a:custGeom>
          <a:solidFill>
            <a:schemeClr val="accent1"/>
          </a:solidFill>
          <a:ln w="380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01361AC-E363-4A2B-9667-5732324EEF5B}"/>
              </a:ext>
            </a:extLst>
          </p:cNvPr>
          <p:cNvSpPr/>
          <p:nvPr/>
        </p:nvSpPr>
        <p:spPr>
          <a:xfrm>
            <a:off x="6091693" y="1347195"/>
            <a:ext cx="5873214" cy="3924680"/>
          </a:xfrm>
          <a:prstGeom prst="rect">
            <a:avLst/>
          </a:prstGeom>
          <a:solidFill>
            <a:schemeClr val="tx2">
              <a:lumMod val="10000"/>
              <a:lumOff val="9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aphicFrame>
        <p:nvGraphicFramePr>
          <p:cNvPr id="18" name="Chart 17">
            <a:extLst>
              <a:ext uri="{FF2B5EF4-FFF2-40B4-BE49-F238E27FC236}">
                <a16:creationId xmlns:a16="http://schemas.microsoft.com/office/drawing/2014/main" id="{28C49A5F-BEA6-4896-B419-B009327481AB}"/>
              </a:ext>
            </a:extLst>
          </p:cNvPr>
          <p:cNvGraphicFramePr>
            <a:graphicFrameLocks/>
          </p:cNvGraphicFramePr>
          <p:nvPr>
            <p:extLst>
              <p:ext uri="{D42A27DB-BD31-4B8C-83A1-F6EECF244321}">
                <p14:modId xmlns:p14="http://schemas.microsoft.com/office/powerpoint/2010/main" val="2850198619"/>
              </p:ext>
            </p:extLst>
          </p:nvPr>
        </p:nvGraphicFramePr>
        <p:xfrm>
          <a:off x="6215526" y="1586125"/>
          <a:ext cx="5625548" cy="355655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2131BE27-07EC-3588-3A2B-9A3EAF79A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6" y="-71575"/>
            <a:ext cx="1363807" cy="1280532"/>
          </a:xfrm>
          <a:prstGeom prst="rect">
            <a:avLst/>
          </a:prstGeom>
        </p:spPr>
      </p:pic>
    </p:spTree>
    <p:extLst>
      <p:ext uri="{BB962C8B-B14F-4D97-AF65-F5344CB8AC3E}">
        <p14:creationId xmlns:p14="http://schemas.microsoft.com/office/powerpoint/2010/main" val="288015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1105</TotalTime>
  <Words>2595</Words>
  <Application>Microsoft Office PowerPoint</Application>
  <PresentationFormat>Widescreen</PresentationFormat>
  <Paragraphs>150</Paragraphs>
  <Slides>27</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Arial</vt:lpstr>
      <vt:lpstr>B Mitra</vt:lpstr>
      <vt:lpstr>B Nazanin</vt:lpstr>
      <vt:lpstr>B Titr</vt:lpstr>
      <vt:lpstr>BNazanin</vt:lpstr>
      <vt:lpstr>BNazaninBold</vt:lpstr>
      <vt:lpstr>Calibri</vt:lpstr>
      <vt:lpstr>Calibri Light</vt:lpstr>
      <vt:lpstr>IRANYEKAN</vt:lpstr>
      <vt:lpstr>Montserrat</vt:lpstr>
      <vt:lpstr>Vazir</vt:lpstr>
      <vt:lpstr>Wingdings</vt:lpstr>
      <vt:lpstr>Office Theme</vt:lpstr>
      <vt:lpstr>1_Office Theme</vt:lpstr>
      <vt:lpstr>1_Contents Slide Master</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Deckzi Solutions</dc:creator>
  <cp:lastModifiedBy>research</cp:lastModifiedBy>
  <cp:revision>112</cp:revision>
  <dcterms:created xsi:type="dcterms:W3CDTF">2023-06-20T06:20:44Z</dcterms:created>
  <dcterms:modified xsi:type="dcterms:W3CDTF">2024-06-26T07:22:20Z</dcterms:modified>
</cp:coreProperties>
</file>